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7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C53E2C2-3EE0-41CC-BCB2-984FBFA97D84}">
          <p14:sldIdLst>
            <p14:sldId id="257"/>
            <p14:sldId id="256"/>
            <p14:sldId id="258"/>
            <p14:sldId id="259"/>
            <p14:sldId id="261"/>
          </p14:sldIdLst>
        </p14:section>
        <p14:section name="Sección sin título" id="{0C0B495E-450E-415D-8C05-852DE3C019F3}">
          <p14:sldIdLst>
            <p14:sldId id="262"/>
            <p14:sldId id="264"/>
            <p14:sldId id="263"/>
            <p14:sldId id="265"/>
            <p14:sldId id="267"/>
            <p14:sldId id="266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36D04-B376-40C9-92A8-7BBC7150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2065693"/>
            <a:ext cx="11117941" cy="3784495"/>
          </a:xfrm>
        </p:spPr>
        <p:txBody>
          <a:bodyPr>
            <a:normAutofit/>
          </a:bodyPr>
          <a:lstStyle/>
          <a:p>
            <a:pPr algn="ctr"/>
            <a:r>
              <a:rPr lang="es-VE" sz="4000" b="1" dirty="0" smtClean="0">
                <a:solidFill>
                  <a:schemeClr val="tx1">
                    <a:lumMod val="95000"/>
                  </a:schemeClr>
                </a:solidFill>
              </a:rPr>
              <a:t>Conferencias teológicas </a:t>
            </a:r>
            <a:br>
              <a:rPr lang="es-VE" sz="40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s-VE" sz="4000" b="1" dirty="0" smtClean="0">
                <a:solidFill>
                  <a:schemeClr val="tx1">
                    <a:lumMod val="95000"/>
                  </a:schemeClr>
                </a:solidFill>
              </a:rPr>
              <a:t>“Efraín Silva </a:t>
            </a:r>
            <a:r>
              <a:rPr lang="es-VE" sz="4000" b="1" dirty="0" err="1" smtClean="0">
                <a:solidFill>
                  <a:schemeClr val="tx1">
                    <a:lumMod val="95000"/>
                  </a:schemeClr>
                </a:solidFill>
              </a:rPr>
              <a:t>Ovalles</a:t>
            </a:r>
            <a:r>
              <a:rPr lang="es-VE" sz="4000" b="1" dirty="0" smtClean="0">
                <a:solidFill>
                  <a:schemeClr val="tx1">
                    <a:lumMod val="95000"/>
                  </a:schemeClr>
                </a:solidFill>
              </a:rPr>
              <a:t>” E.S.O. 2023</a:t>
            </a:r>
            <a:br>
              <a:rPr lang="es-VE" sz="40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s-VE" sz="4400" b="1" dirty="0" smtClean="0">
                <a:solidFill>
                  <a:schemeClr val="bg1"/>
                </a:solidFill>
              </a:rPr>
              <a:t/>
            </a:r>
            <a:br>
              <a:rPr lang="es-VE" sz="4400" b="1" dirty="0" smtClean="0">
                <a:solidFill>
                  <a:schemeClr val="bg1"/>
                </a:solidFill>
              </a:rPr>
            </a:br>
            <a:r>
              <a:rPr lang="es-ES" sz="4400" b="1" cap="none" dirty="0">
                <a:solidFill>
                  <a:schemeClr val="bg1"/>
                </a:solidFill>
                <a:latin typeface="Segoe Print" panose="02000600000000000000" pitchFamily="2" charset="0"/>
              </a:rPr>
              <a:t>“</a:t>
            </a:r>
            <a:r>
              <a:rPr lang="es-ES" sz="4400" b="1" cap="none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Compasión y gracia</a:t>
            </a:r>
            <a:r>
              <a:rPr lang="es-ES" sz="4400" b="1" cap="none" dirty="0">
                <a:solidFill>
                  <a:schemeClr val="bg1"/>
                </a:solidFill>
                <a:latin typeface="Segoe Print" panose="02000600000000000000" pitchFamily="2" charset="0"/>
              </a:rPr>
              <a:t>, paradigmas </a:t>
            </a:r>
            <a:r>
              <a:rPr lang="es-ES" sz="4400" b="1" cap="none" dirty="0" smtClean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es-ES" sz="4400" b="1" cap="none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s-ES" sz="4400" b="1" cap="none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para </a:t>
            </a:r>
            <a:r>
              <a:rPr lang="es-ES" sz="4400" b="1" cap="none" dirty="0">
                <a:solidFill>
                  <a:schemeClr val="bg1"/>
                </a:solidFill>
                <a:latin typeface="Segoe Print" panose="02000600000000000000" pitchFamily="2" charset="0"/>
              </a:rPr>
              <a:t>el servicio cristiano”  </a:t>
            </a:r>
            <a:endParaRPr lang="en-US" sz="4400" b="1" cap="none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26" y="270007"/>
            <a:ext cx="2061029" cy="1316714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56" y="465951"/>
            <a:ext cx="1422401" cy="1360256"/>
          </a:xfrm>
          <a:prstGeom prst="ellipse">
            <a:avLst/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AF376E1-C2D0-4610-A20C-FA60460D1710}"/>
              </a:ext>
            </a:extLst>
          </p:cNvPr>
          <p:cNvSpPr txBox="1"/>
          <p:nvPr/>
        </p:nvSpPr>
        <p:spPr>
          <a:xfrm>
            <a:off x="324678" y="128442"/>
            <a:ext cx="11542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000" b="1" dirty="0">
                <a:latin typeface="Copperplate Gothic Bold" panose="020E0705020206020404" pitchFamily="34" charset="0"/>
              </a:rPr>
              <a:t>LA GRACIA</a:t>
            </a:r>
          </a:p>
          <a:p>
            <a:r>
              <a:rPr lang="es-V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hay palabra que cause más gozo al corazón de un cristiano que la palabra gracia.</a:t>
            </a:r>
          </a:p>
          <a:p>
            <a:r>
              <a:rPr lang="es-V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gracia es la dadiva de Dios para aquellos que han pecado en su contra y que merecen solo su ira. </a:t>
            </a:r>
          </a:p>
          <a:p>
            <a:r>
              <a:rPr lang="es-V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9FF6928-ADC8-44AF-98D3-46E1E9FB0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704" y="3296101"/>
            <a:ext cx="4750075" cy="352862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016D7C-CFBC-4759-BE11-39C27613B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21" y="3296101"/>
            <a:ext cx="3603078" cy="35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5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EAA22-4168-433E-B869-F9D5823E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0"/>
            <a:ext cx="11767931" cy="1311965"/>
          </a:xfrm>
        </p:spPr>
        <p:txBody>
          <a:bodyPr>
            <a:normAutofit/>
          </a:bodyPr>
          <a:lstStyle/>
          <a:p>
            <a:pPr algn="ctr"/>
            <a:r>
              <a:rPr lang="es-VE" sz="3600" b="1" dirty="0">
                <a:latin typeface="Copperplate Gothic Bold" panose="020E0705020206020404" pitchFamily="34" charset="0"/>
              </a:rPr>
              <a:t>La Gracia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9F726A-A2CE-4C3A-B70A-35025C8E33C5}"/>
              </a:ext>
            </a:extLst>
          </p:cNvPr>
          <p:cNvSpPr txBox="1"/>
          <p:nvPr/>
        </p:nvSpPr>
        <p:spPr>
          <a:xfrm>
            <a:off x="318052" y="2326982"/>
            <a:ext cx="10933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La Gracia Salvadora </a:t>
            </a:r>
          </a:p>
          <a:p>
            <a:endParaRPr lang="es-V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V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V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La Gracia Santificadora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F698A2-5507-40D9-87A8-F978F74BD575}"/>
              </a:ext>
            </a:extLst>
          </p:cNvPr>
          <p:cNvSpPr txBox="1"/>
          <p:nvPr/>
        </p:nvSpPr>
        <p:spPr>
          <a:xfrm>
            <a:off x="318052" y="1113183"/>
            <a:ext cx="1167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opperplate Gothic Bold" panose="020E0705020206020404" pitchFamily="34" charset="0"/>
              </a:rPr>
              <a:t>Leamos… Efesios 2: 1 – 9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801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AF1F4-F1BF-4CA1-A419-B6B03052F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94974"/>
            <a:ext cx="11714922" cy="1315815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Copperplate Gothic Bold" panose="020E0705020206020404" pitchFamily="34" charset="0"/>
              </a:rPr>
              <a:t>¿Para que Necesitamos de la gracia de Dios?</a:t>
            </a:r>
            <a:endParaRPr lang="es-VE" sz="4000" b="1" dirty="0">
              <a:latin typeface="Copperplate Gothic Bold" panose="020E07050202060204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68CFBE-8C7F-449F-B1B8-57C41CFA0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539" y="1410789"/>
            <a:ext cx="11714922" cy="5447211"/>
          </a:xfrm>
        </p:spPr>
        <p:txBody>
          <a:bodyPr>
            <a:noAutofit/>
          </a:bodyPr>
          <a:lstStyle/>
          <a:p>
            <a:r>
              <a:rPr lang="es-VE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respuesta correcta es:¡</a:t>
            </a:r>
            <a:r>
              <a:rPr lang="es-VE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todo</a:t>
            </a:r>
            <a:r>
              <a:rPr lang="es-VE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Desde que nacemos hasta que somos regenerados durante el proceso de la santificación, hasta nuestro estado ultimo de glorificación.</a:t>
            </a:r>
          </a:p>
          <a:p>
            <a:r>
              <a:rPr lang="es-VE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Desde la cuna hasta la tumba, somos completa y absolutamente, y siempre, dependientes de su gracia. La gracia de Dios es su Provisión suficiente para cada necesidad que tengamos en la vida.</a:t>
            </a:r>
          </a:p>
        </p:txBody>
      </p:sp>
    </p:spTree>
    <p:extLst>
      <p:ext uri="{BB962C8B-B14F-4D97-AF65-F5344CB8AC3E}">
        <p14:creationId xmlns:p14="http://schemas.microsoft.com/office/powerpoint/2010/main" val="6511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AEFD6-2D42-4321-9FF6-1ABB18CB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VE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“Nada que pertenezca a la piedad y a la verdadera santidad se puede obtener sin la gracia de dios”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231D03-080E-4221-95A3-31B2D9EF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3909390"/>
            <a:ext cx="10288588" cy="1515165"/>
          </a:xfrm>
        </p:spPr>
        <p:txBody>
          <a:bodyPr>
            <a:normAutofit/>
          </a:bodyPr>
          <a:lstStyle/>
          <a:p>
            <a:pPr algn="ctr"/>
            <a:r>
              <a:rPr lang="es-VE" sz="3600" b="1" dirty="0">
                <a:solidFill>
                  <a:schemeClr val="tx1"/>
                </a:solidFill>
              </a:rPr>
              <a:t>Agustín de Hipona</a:t>
            </a:r>
          </a:p>
        </p:txBody>
      </p:sp>
    </p:spTree>
    <p:extLst>
      <p:ext uri="{BB962C8B-B14F-4D97-AF65-F5344CB8AC3E}">
        <p14:creationId xmlns:p14="http://schemas.microsoft.com/office/powerpoint/2010/main" val="394661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616F9-4D7A-4A9A-8939-FE9F0451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0"/>
            <a:ext cx="11007044" cy="603504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¿USAMOS LA COMPASION Y LA GRACIA en nuestro servicio a dios?</a:t>
            </a:r>
            <a:endParaRPr lang="es-VE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4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9FF93-39D3-4302-8177-C5C8A58F5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56" y="2274326"/>
            <a:ext cx="5553922" cy="1669773"/>
          </a:xfrm>
        </p:spPr>
        <p:txBody>
          <a:bodyPr>
            <a:normAutofit fontScale="90000"/>
          </a:bodyPr>
          <a:lstStyle/>
          <a:p>
            <a:pPr algn="ctr"/>
            <a:r>
              <a:rPr lang="es-VE" b="1" dirty="0"/>
              <a:t>Compasión y gracia en el ministerio de Jesús</a:t>
            </a:r>
            <a:r>
              <a:rPr lang="es-VE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1C5877-DA5E-4F5B-8404-6DFD5BA04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8172" y="5288880"/>
            <a:ext cx="5065485" cy="1364974"/>
          </a:xfrm>
        </p:spPr>
        <p:txBody>
          <a:bodyPr>
            <a:normAutofit/>
          </a:bodyPr>
          <a:lstStyle/>
          <a:p>
            <a:pPr algn="ctr"/>
            <a:r>
              <a:rPr lang="es-VE" sz="2000" dirty="0" smtClean="0">
                <a:solidFill>
                  <a:schemeClr val="tx1"/>
                </a:solidFill>
              </a:rPr>
              <a:t>Expositor: pastor </a:t>
            </a:r>
            <a:r>
              <a:rPr lang="es-VE" sz="2000" dirty="0">
                <a:solidFill>
                  <a:schemeClr val="tx1"/>
                </a:solidFill>
              </a:rPr>
              <a:t>César Domador</a:t>
            </a:r>
          </a:p>
          <a:p>
            <a:pPr algn="ctr"/>
            <a:r>
              <a:rPr lang="es-VE" sz="2000" dirty="0">
                <a:solidFill>
                  <a:schemeClr val="tx1"/>
                </a:solidFill>
              </a:rPr>
              <a:t>Iglesia Bautista Betania de Caracas</a:t>
            </a:r>
          </a:p>
        </p:txBody>
      </p:sp>
      <p:pic>
        <p:nvPicPr>
          <p:cNvPr id="4" name="Picture 2" descr="102,543 imágenes de Evangelio - Imágenes, fotos y vectores de stock | 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6" b="5701"/>
          <a:stretch/>
        </p:blipFill>
        <p:spPr bwMode="auto">
          <a:xfrm>
            <a:off x="455750" y="1088571"/>
            <a:ext cx="2998650" cy="30979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6A1C5877-DA5E-4F5B-8404-6DFD5BA04754}"/>
              </a:ext>
            </a:extLst>
          </p:cNvPr>
          <p:cNvSpPr txBox="1">
            <a:spLocks/>
          </p:cNvSpPr>
          <p:nvPr/>
        </p:nvSpPr>
        <p:spPr>
          <a:xfrm>
            <a:off x="4362257" y="682487"/>
            <a:ext cx="3643863" cy="1364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VE" sz="3600" b="1" dirty="0" smtClean="0">
                <a:solidFill>
                  <a:schemeClr val="tx1"/>
                </a:solidFill>
              </a:rPr>
              <a:t>Taller:</a:t>
            </a:r>
            <a:endParaRPr lang="es-VE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DAC3C0F-1A2D-4614-B103-C75C83E3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50" y="1350257"/>
            <a:ext cx="4926022" cy="3296478"/>
          </a:xfrm>
        </p:spPr>
        <p:txBody>
          <a:bodyPr/>
          <a:lstStyle/>
          <a:p>
            <a:r>
              <a:rPr lang="es-VE" b="1" dirty="0"/>
              <a:t>La Compasión y la gracia en el ministerio de Jesús como paradigma para el servicio Cristiano.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9AD9F0-E77B-49CA-BAD3-6138E9347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99" y="857959"/>
            <a:ext cx="6520229" cy="48901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DC685F-F0B5-449D-AFCE-DE603BBB7638}"/>
              </a:ext>
            </a:extLst>
          </p:cNvPr>
          <p:cNvSpPr txBox="1"/>
          <p:nvPr/>
        </p:nvSpPr>
        <p:spPr>
          <a:xfrm>
            <a:off x="6096000" y="5748131"/>
            <a:ext cx="535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/>
              <a:t>LUCAS 23: 39 - 43</a:t>
            </a:r>
          </a:p>
        </p:txBody>
      </p:sp>
    </p:spTree>
    <p:extLst>
      <p:ext uri="{BB962C8B-B14F-4D97-AF65-F5344CB8AC3E}">
        <p14:creationId xmlns:p14="http://schemas.microsoft.com/office/powerpoint/2010/main" val="361622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AF376E1-C2D0-4610-A20C-FA60460D1710}"/>
              </a:ext>
            </a:extLst>
          </p:cNvPr>
          <p:cNvSpPr txBox="1"/>
          <p:nvPr/>
        </p:nvSpPr>
        <p:spPr>
          <a:xfrm>
            <a:off x="331304" y="463826"/>
            <a:ext cx="115426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000" b="1" dirty="0"/>
              <a:t>¿Que es la compasión…</a:t>
            </a:r>
          </a:p>
          <a:p>
            <a:r>
              <a:rPr lang="es-VE" sz="4000" b="1" dirty="0"/>
              <a:t>   </a:t>
            </a:r>
            <a:r>
              <a:rPr lang="es-V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sentimiento humano, que se manifiesta a partir de comprender el sufrimiento del otro.</a:t>
            </a:r>
          </a:p>
          <a:p>
            <a:r>
              <a:rPr lang="es-V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compasión es más intensa que la empatía, es la percepción y comprensión del sufrimiento del otro, y el deseo de aliviar, reducir o eliminar por completo tal sufrimiento.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3FB527-F9AB-467D-8BDD-240964D1A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057" y="4374046"/>
            <a:ext cx="3166855" cy="23555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9FF6928-ADC8-44AF-98D3-46E1E9FB0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833" y="4254289"/>
            <a:ext cx="3332093" cy="24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C22D6A-9498-48D9-B156-A3C211B76436}"/>
              </a:ext>
            </a:extLst>
          </p:cNvPr>
          <p:cNvSpPr txBox="1"/>
          <p:nvPr/>
        </p:nvSpPr>
        <p:spPr>
          <a:xfrm>
            <a:off x="291548" y="344557"/>
            <a:ext cx="11569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000" b="1" dirty="0">
                <a:latin typeface="Copperplate Gothic Bold" panose="020E0705020206020404" pitchFamily="34" charset="0"/>
              </a:rPr>
              <a:t>Leamos algunos pasajes 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B81669-3530-46D1-B9CF-4158D6FC7ECF}"/>
              </a:ext>
            </a:extLst>
          </p:cNvPr>
          <p:cNvSpPr txBox="1"/>
          <p:nvPr/>
        </p:nvSpPr>
        <p:spPr>
          <a:xfrm>
            <a:off x="291548" y="1225689"/>
            <a:ext cx="119004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                          Mateo  9: 35 – 36</a:t>
            </a:r>
          </a:p>
          <a:p>
            <a:endParaRPr lang="es-ES" sz="3600" b="1" dirty="0"/>
          </a:p>
          <a:p>
            <a:r>
              <a:rPr lang="es-VE" sz="3600" b="1" dirty="0"/>
              <a:t>     Jesús recorría todas las ciudades y las aldeas, y enseñaba en las sinagogas de ellos, predicaba el evangelio del reino y sanaba toda enfermedad y toda dolencia del pueblo.</a:t>
            </a:r>
          </a:p>
          <a:p>
            <a:r>
              <a:rPr lang="es-VE" sz="3600" b="1" dirty="0"/>
              <a:t>     Al ver las multitudes, Jesús tuvo compasión de ellas porque estaban desamparadas y dispersas, como ovejas que no tienen pastor. </a:t>
            </a:r>
          </a:p>
          <a:p>
            <a:endParaRPr lang="es-VE" sz="3600" b="1" dirty="0"/>
          </a:p>
        </p:txBody>
      </p:sp>
    </p:spTree>
    <p:extLst>
      <p:ext uri="{BB962C8B-B14F-4D97-AF65-F5344CB8AC3E}">
        <p14:creationId xmlns:p14="http://schemas.microsoft.com/office/powerpoint/2010/main" val="117127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C22D6A-9498-48D9-B156-A3C211B76436}"/>
              </a:ext>
            </a:extLst>
          </p:cNvPr>
          <p:cNvSpPr txBox="1"/>
          <p:nvPr/>
        </p:nvSpPr>
        <p:spPr>
          <a:xfrm>
            <a:off x="291548" y="344557"/>
            <a:ext cx="11569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000" b="1" dirty="0">
                <a:latin typeface="Copperplate Gothic Bold" panose="020E0705020206020404" pitchFamily="34" charset="0"/>
              </a:rPr>
              <a:t>Leamos algunos pasajes 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B81669-3530-46D1-B9CF-4158D6FC7ECF}"/>
              </a:ext>
            </a:extLst>
          </p:cNvPr>
          <p:cNvSpPr txBox="1"/>
          <p:nvPr/>
        </p:nvSpPr>
        <p:spPr>
          <a:xfrm>
            <a:off x="291549" y="1179522"/>
            <a:ext cx="11714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   </a:t>
            </a:r>
          </a:p>
          <a:p>
            <a:r>
              <a:rPr lang="es-ES" sz="3600" b="1" dirty="0"/>
              <a:t>   Lucas  10: 25 – 29</a:t>
            </a:r>
          </a:p>
          <a:p>
            <a:endParaRPr lang="es-ES" sz="3600" b="1" dirty="0"/>
          </a:p>
          <a:p>
            <a:r>
              <a:rPr lang="es-ES" sz="3600" b="1" dirty="0"/>
              <a:t>   Lucas  10: 30 - 37</a:t>
            </a:r>
          </a:p>
          <a:p>
            <a:r>
              <a:rPr lang="es-VE" sz="3600" b="1" dirty="0"/>
              <a:t>     </a:t>
            </a:r>
          </a:p>
          <a:p>
            <a:endParaRPr lang="es-VE" sz="3600" b="1" dirty="0"/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8A8653DF-80DE-42AB-BF79-013818814276}"/>
              </a:ext>
            </a:extLst>
          </p:cNvPr>
          <p:cNvSpPr/>
          <p:nvPr/>
        </p:nvSpPr>
        <p:spPr>
          <a:xfrm>
            <a:off x="4731026" y="1812313"/>
            <a:ext cx="543339" cy="1616687"/>
          </a:xfrm>
          <a:prstGeom prst="rightBrace">
            <a:avLst/>
          </a:prstGeom>
          <a:ln w="762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5CF7F1-C90F-4E8F-938F-1F3E15826E20}"/>
              </a:ext>
            </a:extLst>
          </p:cNvPr>
          <p:cNvSpPr txBox="1"/>
          <p:nvPr/>
        </p:nvSpPr>
        <p:spPr>
          <a:xfrm>
            <a:off x="5592417" y="1782574"/>
            <a:ext cx="5844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¿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 le gustó más de estos pasajes..?</a:t>
            </a:r>
          </a:p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¿Qué no le gustó de estos pasajes..?</a:t>
            </a:r>
          </a:p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¿Qué vemos del carácter de Jesús..?</a:t>
            </a:r>
          </a:p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¿Qué pide Jesús de nosotros..? </a:t>
            </a:r>
            <a:endParaRPr lang="es-V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49E393-D1C2-498F-BB07-472C70179DA7}"/>
              </a:ext>
            </a:extLst>
          </p:cNvPr>
          <p:cNvSpPr txBox="1"/>
          <p:nvPr/>
        </p:nvSpPr>
        <p:spPr>
          <a:xfrm>
            <a:off x="0" y="585357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Copperplate Gothic Bold" panose="020E0705020206020404" pitchFamily="34" charset="0"/>
              </a:rPr>
              <a:t>¿Servir a Dios sin mostrar compasión?   </a:t>
            </a:r>
            <a:endParaRPr lang="es-VE" sz="3200" dirty="0">
              <a:latin typeface="Copperplate Gothic Bold" panose="020E07050202060204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EB3E977-1465-4FC3-8A8E-22EC60565603}"/>
              </a:ext>
            </a:extLst>
          </p:cNvPr>
          <p:cNvSpPr txBox="1"/>
          <p:nvPr/>
        </p:nvSpPr>
        <p:spPr>
          <a:xfrm>
            <a:off x="185529" y="4061791"/>
            <a:ext cx="11873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Carta de Santiago 5: 11 asegura que nuestro Señor es todo compasión y misericordia.</a:t>
            </a:r>
          </a:p>
        </p:txBody>
      </p:sp>
    </p:spTree>
    <p:extLst>
      <p:ext uri="{BB962C8B-B14F-4D97-AF65-F5344CB8AC3E}">
        <p14:creationId xmlns:p14="http://schemas.microsoft.com/office/powerpoint/2010/main" val="35694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0BFBB-3FB9-4254-94C9-11E6FCA8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" y="0"/>
            <a:ext cx="11834191" cy="1391478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Copperplate Gothic Bold" panose="020E0705020206020404" pitchFamily="34" charset="0"/>
              </a:rPr>
              <a:t>Jesús nos dio muchos ejemplos de servicio compasivo</a:t>
            </a:r>
            <a:endParaRPr lang="es-VE" sz="3600" dirty="0">
              <a:latin typeface="Copperplate Gothic Bold" panose="020E07050202060204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114CA7-5A15-4A2C-9D59-8B8464A1C756}"/>
              </a:ext>
            </a:extLst>
          </p:cNvPr>
          <p:cNvSpPr txBox="1"/>
          <p:nvPr/>
        </p:nvSpPr>
        <p:spPr>
          <a:xfrm>
            <a:off x="178904" y="1391478"/>
            <a:ext cx="1183419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  </a:t>
            </a:r>
            <a:r>
              <a:rPr lang="es-ES" sz="2800" b="1" dirty="0"/>
              <a:t>El Paralitico en el estanque de Betesda. (Juan 5: 1 – 16)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/>
              <a:t> La Mujer con el flujo de Sangre. (Lucas 8: 43 –  48)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/>
              <a:t> La Hija de Jairo. (Lucas 8: 49 - 56)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/>
              <a:t> La Mujer Adultera. (Juan 8: 3 - 11)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/>
              <a:t> La mujer Junto al Pozo de Jacob. (Juan 4: 6 - 42)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/>
              <a:t> La resurrección de Lázaro. (Juan 11: 38 - 44)</a:t>
            </a:r>
          </a:p>
          <a:p>
            <a:pPr>
              <a:lnSpc>
                <a:spcPct val="150000"/>
              </a:lnSpc>
            </a:pPr>
            <a:endParaRPr lang="es-ES" sz="2800" b="1" dirty="0"/>
          </a:p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Jesús nos dio muchos ejemplos de un servicio compasivo y cada uno representaba al herido en el camino a Jericó. Todos necesitaban ayuda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b="1" dirty="0"/>
          </a:p>
          <a:p>
            <a:endParaRPr lang="es-VE" sz="2800" b="1" dirty="0"/>
          </a:p>
        </p:txBody>
      </p:sp>
    </p:spTree>
    <p:extLst>
      <p:ext uri="{BB962C8B-B14F-4D97-AF65-F5344CB8AC3E}">
        <p14:creationId xmlns:p14="http://schemas.microsoft.com/office/powerpoint/2010/main" val="406097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5465E9B-C70E-4105-9B82-4633CD4F4332}"/>
              </a:ext>
            </a:extLst>
          </p:cNvPr>
          <p:cNvSpPr txBox="1"/>
          <p:nvPr/>
        </p:nvSpPr>
        <p:spPr>
          <a:xfrm>
            <a:off x="198784" y="318052"/>
            <a:ext cx="11794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pperplate Gothic Bold" panose="020E0705020206020404" pitchFamily="34" charset="0"/>
              </a:rPr>
              <a:t>¿CÓMO PODEMOS MOSTRAR COMPASIÒN DESDE NUESTRO SERVICIO A DIOS</a:t>
            </a:r>
            <a:endParaRPr lang="es-VE" sz="3200" b="1" dirty="0">
              <a:latin typeface="Copperplate Gothic Bold" panose="020E07050202060204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4164F2-B8AA-4E14-A0E8-1FD85583749F}"/>
              </a:ext>
            </a:extLst>
          </p:cNvPr>
          <p:cNvSpPr txBox="1"/>
          <p:nvPr/>
        </p:nvSpPr>
        <p:spPr>
          <a:xfrm>
            <a:off x="198784" y="2692741"/>
            <a:ext cx="117944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pperplate Gothic Bold" panose="020E0705020206020404" pitchFamily="34" charset="0"/>
              </a:rPr>
              <a:t>*  Recordemos que nosotros fuimos objeto de compasión.</a:t>
            </a:r>
          </a:p>
          <a:p>
            <a:endParaRPr lang="es-ES" sz="800" dirty="0">
              <a:latin typeface="Copperplate Gothic Bold" panose="020E0705020206020404" pitchFamily="34" charset="0"/>
            </a:endParaRPr>
          </a:p>
          <a:p>
            <a:r>
              <a:rPr lang="es-ES" sz="2800" dirty="0">
                <a:latin typeface="Copperplate Gothic Bold" panose="020E0705020206020404" pitchFamily="34" charset="0"/>
              </a:rPr>
              <a:t>*  Saber que somos profundamente humanos.</a:t>
            </a:r>
          </a:p>
          <a:p>
            <a:endParaRPr lang="es-ES" sz="800" dirty="0">
              <a:latin typeface="Copperplate Gothic Bold" panose="020E0705020206020404" pitchFamily="34" charset="0"/>
            </a:endParaRPr>
          </a:p>
          <a:p>
            <a:r>
              <a:rPr lang="es-ES" sz="2800" dirty="0">
                <a:latin typeface="Copperplate Gothic Bold" panose="020E0705020206020404" pitchFamily="34" charset="0"/>
              </a:rPr>
              <a:t>*  Escuchar sin decir nada.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800" dirty="0">
              <a:latin typeface="Copperplate Gothic Bold" panose="020E0705020206020404" pitchFamily="34" charset="0"/>
            </a:endParaRPr>
          </a:p>
          <a:p>
            <a:r>
              <a:rPr lang="es-ES" sz="2800" dirty="0">
                <a:latin typeface="Copperplate Gothic Bold" panose="020E0705020206020404" pitchFamily="34" charset="0"/>
              </a:rPr>
              <a:t>*  Utilizar un dialogo consciente.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800" dirty="0">
              <a:latin typeface="Copperplate Gothic Bold" panose="020E0705020206020404" pitchFamily="34" charset="0"/>
            </a:endParaRPr>
          </a:p>
          <a:p>
            <a:r>
              <a:rPr lang="es-ES" sz="2800" dirty="0">
                <a:latin typeface="Copperplate Gothic Bold" panose="020E0705020206020404" pitchFamily="34" charset="0"/>
              </a:rPr>
              <a:t>*  Dar y recibir perdón.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800" dirty="0">
              <a:latin typeface="Copperplate Gothic Bold" panose="020E0705020206020404" pitchFamily="34" charset="0"/>
            </a:endParaRPr>
          </a:p>
          <a:p>
            <a:r>
              <a:rPr lang="es-ES" sz="2800" dirty="0">
                <a:latin typeface="Copperplate Gothic Bold" panose="020E0705020206020404" pitchFamily="34" charset="0"/>
              </a:rPr>
              <a:t>*  Practicar la generosidad.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800" dirty="0">
              <a:latin typeface="Copperplate Gothic Bold" panose="020E0705020206020404" pitchFamily="34" charset="0"/>
            </a:endParaRPr>
          </a:p>
          <a:p>
            <a:r>
              <a:rPr lang="es-ES" sz="2800" dirty="0">
                <a:latin typeface="Copperplate Gothic Bold" panose="020E0705020206020404" pitchFamily="34" charset="0"/>
              </a:rPr>
              <a:t>*  Recuerde que usted es modelo.      </a:t>
            </a:r>
            <a:r>
              <a:rPr lang="es-ES" dirty="0"/>
              <a:t>   </a:t>
            </a:r>
            <a:endParaRPr lang="es-V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68C9C6-1E5B-4320-BC59-818328B815F3}"/>
              </a:ext>
            </a:extLst>
          </p:cNvPr>
          <p:cNvSpPr txBox="1"/>
          <p:nvPr/>
        </p:nvSpPr>
        <p:spPr>
          <a:xfrm>
            <a:off x="198784" y="1577009"/>
            <a:ext cx="11794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Efesios 4: 32  </a:t>
            </a:r>
            <a:r>
              <a:rPr lang="es-V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bien, sean bondadosos y compasivos unos con otros, perdónense mutuamente, así como Dios los perdonó a ustedes en Cristo.  </a:t>
            </a:r>
            <a:r>
              <a:rPr lang="es-V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04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AF376E1-C2D0-4610-A20C-FA60460D1710}"/>
              </a:ext>
            </a:extLst>
          </p:cNvPr>
          <p:cNvSpPr txBox="1"/>
          <p:nvPr/>
        </p:nvSpPr>
        <p:spPr>
          <a:xfrm>
            <a:off x="324678" y="128442"/>
            <a:ext cx="11542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000" b="1" dirty="0">
                <a:latin typeface="Copperplate Gothic Bold" panose="020E0705020206020404" pitchFamily="34" charset="0"/>
              </a:rPr>
              <a:t>LA GRACIA</a:t>
            </a:r>
            <a:endParaRPr lang="es-V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V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Acerquémonos, pues, confiadamente al trono de la gracia, para alcanzar misericordia y hallar gracia para el oportuno socorro.</a:t>
            </a:r>
          </a:p>
          <a:p>
            <a:pPr algn="ctr"/>
            <a:r>
              <a:rPr lang="es-V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Hebreos 4: 16 </a:t>
            </a:r>
          </a:p>
          <a:p>
            <a:r>
              <a:rPr lang="es-V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9FF6928-ADC8-44AF-98D3-46E1E9FB0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704" y="3174427"/>
            <a:ext cx="4750075" cy="352862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016D7C-CFBC-4759-BE11-39C27613B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" y="2802693"/>
            <a:ext cx="3972263" cy="39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38294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1022</TotalTime>
  <Words>651</Words>
  <Application>Microsoft Office PowerPoint</Application>
  <PresentationFormat>Panorámica</PresentationFormat>
  <Paragraphs>71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Copperplate Gothic Bold</vt:lpstr>
      <vt:lpstr>Segoe Print</vt:lpstr>
      <vt:lpstr>Times New Roman</vt:lpstr>
      <vt:lpstr>Wingdings 3</vt:lpstr>
      <vt:lpstr>Sector</vt:lpstr>
      <vt:lpstr>Conferencias teológicas  “Efraín Silva Ovalles” E.S.O. 2023  “Compasión y gracia, paradigmas  para el servicio cristiano”  </vt:lpstr>
      <vt:lpstr>Compasión y gracia en el ministerio de Jesús </vt:lpstr>
      <vt:lpstr>La Compasión y la gracia en el ministerio de Jesús como paradigma para el servicio Cristiano.</vt:lpstr>
      <vt:lpstr>Presentación de PowerPoint</vt:lpstr>
      <vt:lpstr>Presentación de PowerPoint</vt:lpstr>
      <vt:lpstr>Presentación de PowerPoint</vt:lpstr>
      <vt:lpstr>Jesús nos dio muchos ejemplos de servicio compasivo</vt:lpstr>
      <vt:lpstr>Presentación de PowerPoint</vt:lpstr>
      <vt:lpstr>Presentación de PowerPoint</vt:lpstr>
      <vt:lpstr>Presentación de PowerPoint</vt:lpstr>
      <vt:lpstr>La Gracia</vt:lpstr>
      <vt:lpstr>¿Para que Necesitamos de la gracia de Dios?</vt:lpstr>
      <vt:lpstr>“Nada que pertenezca a la piedad y a la verdadera santidad se puede obtener sin la gracia de dios”</vt:lpstr>
      <vt:lpstr>  ¿USAMOS LA COMPASION Y LA GRACIA en nuestro servicio a dios?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Compasión y gracia en el ministerio de Jesús</dc:title>
  <dc:creator>Familia Delgado</dc:creator>
  <cp:lastModifiedBy>rlares</cp:lastModifiedBy>
  <cp:revision>58</cp:revision>
  <dcterms:created xsi:type="dcterms:W3CDTF">2023-02-28T16:22:36Z</dcterms:created>
  <dcterms:modified xsi:type="dcterms:W3CDTF">2023-03-21T09:03:07Z</dcterms:modified>
</cp:coreProperties>
</file>