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8"/>
  </p:notesMasterIdLst>
  <p:handoutMasterIdLst>
    <p:handoutMasterId r:id="rId59"/>
  </p:handoutMasterIdLst>
  <p:sldIdLst>
    <p:sldId id="260" r:id="rId2"/>
    <p:sldId id="405" r:id="rId3"/>
    <p:sldId id="257" r:id="rId4"/>
    <p:sldId id="350" r:id="rId5"/>
    <p:sldId id="347" r:id="rId6"/>
    <p:sldId id="349" r:id="rId7"/>
    <p:sldId id="348" r:id="rId8"/>
    <p:sldId id="351" r:id="rId9"/>
    <p:sldId id="352" r:id="rId10"/>
    <p:sldId id="404" r:id="rId11"/>
    <p:sldId id="353" r:id="rId12"/>
    <p:sldId id="354" r:id="rId13"/>
    <p:sldId id="355" r:id="rId14"/>
    <p:sldId id="298" r:id="rId15"/>
    <p:sldId id="301" r:id="rId16"/>
    <p:sldId id="300" r:id="rId17"/>
    <p:sldId id="302" r:id="rId18"/>
    <p:sldId id="304" r:id="rId19"/>
    <p:sldId id="303" r:id="rId20"/>
    <p:sldId id="305" r:id="rId21"/>
    <p:sldId id="306" r:id="rId22"/>
    <p:sldId id="308" r:id="rId23"/>
    <p:sldId id="307" r:id="rId24"/>
    <p:sldId id="310" r:id="rId25"/>
    <p:sldId id="311" r:id="rId26"/>
    <p:sldId id="312" r:id="rId27"/>
    <p:sldId id="314" r:id="rId28"/>
    <p:sldId id="316" r:id="rId29"/>
    <p:sldId id="317" r:id="rId30"/>
    <p:sldId id="315" r:id="rId31"/>
    <p:sldId id="313" r:id="rId32"/>
    <p:sldId id="319" r:id="rId33"/>
    <p:sldId id="321" r:id="rId34"/>
    <p:sldId id="320" r:id="rId35"/>
    <p:sldId id="318" r:id="rId36"/>
    <p:sldId id="323" r:id="rId37"/>
    <p:sldId id="324" r:id="rId38"/>
    <p:sldId id="326" r:id="rId39"/>
    <p:sldId id="327" r:id="rId40"/>
    <p:sldId id="325" r:id="rId41"/>
    <p:sldId id="329" r:id="rId42"/>
    <p:sldId id="322" r:id="rId43"/>
    <p:sldId id="331" r:id="rId44"/>
    <p:sldId id="330" r:id="rId45"/>
    <p:sldId id="328" r:id="rId46"/>
    <p:sldId id="332" r:id="rId47"/>
    <p:sldId id="335" r:id="rId48"/>
    <p:sldId id="336" r:id="rId49"/>
    <p:sldId id="334" r:id="rId50"/>
    <p:sldId id="333" r:id="rId51"/>
    <p:sldId id="338" r:id="rId52"/>
    <p:sldId id="342" r:id="rId53"/>
    <p:sldId id="341" r:id="rId54"/>
    <p:sldId id="339" r:id="rId55"/>
    <p:sldId id="340" r:id="rId56"/>
    <p:sldId id="337" r:id="rId5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1">
          <p15:clr>
            <a:srgbClr val="A4A3A4"/>
          </p15:clr>
        </p15:guide>
        <p15:guide id="2" orient="horz" pos="214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7" autoAdjust="0"/>
    <p:restoredTop sz="94660"/>
  </p:normalViewPr>
  <p:slideViewPr>
    <p:cSldViewPr snapToGrid="0" showGuides="1">
      <p:cViewPr varScale="1">
        <p:scale>
          <a:sx n="66" d="100"/>
          <a:sy n="66" d="100"/>
        </p:scale>
        <p:origin x="6" y="318"/>
      </p:cViewPr>
      <p:guideLst>
        <p:guide pos="3831"/>
        <p:guide orient="horz" pos="2146"/>
      </p:guideLst>
    </p:cSldViewPr>
  </p:slideViewPr>
  <p:notesTextViewPr>
    <p:cViewPr>
      <p:scale>
        <a:sx n="1" d="1"/>
        <a:sy n="1" d="1"/>
      </p:scale>
      <p:origin x="0" y="0"/>
    </p:cViewPr>
  </p:notesTextViewPr>
  <p:sorterViewPr>
    <p:cViewPr>
      <p:scale>
        <a:sx n="66" d="100"/>
        <a:sy n="66" d="100"/>
      </p:scale>
      <p:origin x="0" y="-1854"/>
    </p:cViewPr>
  </p:sorterViewPr>
  <p:notesViewPr>
    <p:cSldViewPr snapToGrid="0">
      <p:cViewPr varScale="1">
        <p:scale>
          <a:sx n="58" d="100"/>
          <a:sy n="58" d="100"/>
        </p:scale>
        <p:origin x="1956"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7D3216-0C39-46EC-9648-52EEE1A2E9CF}" type="datetimeFigureOut">
              <a:rPr lang="zh-CN" altLang="en-US" smtClean="0"/>
              <a:t>2023/3/21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AD11DA-399C-4012-B247-847A38E2D13E}" type="slidenum">
              <a:rPr lang="zh-CN" altLang="en-US" smtClean="0"/>
              <a:t>‹Nº›</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Arial" panose="020B0604020202020204" pitchFamily="34" charset="0"/>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Arial" panose="020B0604020202020204" pitchFamily="34" charset="0"/>
              </a:defRPr>
            </a:lvl1pPr>
          </a:lstStyle>
          <a:p>
            <a:fld id="{D2A48B96-639E-45A3-A0BA-2464DFDB1FAA}" type="datetimeFigureOut">
              <a:rPr lang="zh-CN" altLang="en-US" smtClean="0"/>
              <a:t>2023/3/21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z="1200" smtClean="0">
                <a:sym typeface="+mn-ea"/>
              </a:rPr>
              <a:t>Click to edit Master title style</a:t>
            </a:r>
            <a:endParaRPr lang="zh-CN" altLang="en-US" sz="1200" smtClean="0"/>
          </a:p>
          <a:p>
            <a:pPr lvl="1"/>
            <a:r>
              <a:rPr lang="zh-CN" altLang="en-US" sz="1200" smtClean="0">
                <a:sym typeface="+mn-ea"/>
              </a:rPr>
              <a:t>Second level</a:t>
            </a:r>
            <a:endParaRPr lang="zh-CN" altLang="en-US" sz="1200" smtClean="0"/>
          </a:p>
          <a:p>
            <a:pPr lvl="2"/>
            <a:r>
              <a:rPr lang="zh-CN" altLang="en-US" sz="1200" smtClean="0">
                <a:sym typeface="+mn-ea"/>
              </a:rPr>
              <a:t>Third level</a:t>
            </a:r>
            <a:endParaRPr lang="zh-CN" altLang="en-US" sz="1200" smtClean="0"/>
          </a:p>
          <a:p>
            <a:pPr lvl="3"/>
            <a:r>
              <a:rPr lang="zh-CN" altLang="en-US" sz="1200" smtClean="0">
                <a:sym typeface="+mn-ea"/>
              </a:rPr>
              <a:t>Fourth level</a:t>
            </a:r>
            <a:endParaRPr lang="zh-CN" altLang="en-US" sz="1200" smtClean="0"/>
          </a:p>
          <a:p>
            <a:pPr lvl="4"/>
            <a:r>
              <a:rPr lang="zh-CN" altLang="en-US" sz="1200" smtClean="0">
                <a:sym typeface="+mn-ea"/>
              </a:rPr>
              <a:t>Fifth level</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Arial" panose="020B0604020202020204" pitchFamily="34" charset="0"/>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Arial" panose="020B0604020202020204" pitchFamily="34" charset="0"/>
              </a:defRPr>
            </a:lvl1pPr>
          </a:lstStyle>
          <a:p>
            <a:fld id="{A6837353-30EB-4A48-80EB-173D804AEFBD}" type="slidenum">
              <a:rPr lang="zh-CN" altLang="en-US" smtClean="0"/>
              <a:t>‹Nº›</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Arial" panose="020B0604020202020204" pitchFamily="34" charset="0"/>
        <a:cs typeface="+mn-cs"/>
        <a:sym typeface="Arial" panose="020B0604020202020204" pitchFamily="34" charset="0"/>
      </a:defRPr>
    </a:lvl1pPr>
    <a:lvl2pPr marL="457200" algn="l" defTabSz="914400" rtl="0" eaLnBrk="1" latinLnBrk="0" hangingPunct="1">
      <a:defRPr sz="1200" kern="1200">
        <a:solidFill>
          <a:schemeClr val="tx1"/>
        </a:solidFill>
        <a:latin typeface="+mn-lt"/>
        <a:ea typeface="Arial" panose="020B0604020202020204" pitchFamily="34" charset="0"/>
        <a:cs typeface="+mn-cs"/>
        <a:sym typeface="Arial" panose="020B0604020202020204" pitchFamily="34" charset="0"/>
      </a:defRPr>
    </a:lvl2pPr>
    <a:lvl3pPr marL="914400" algn="l" defTabSz="914400" rtl="0" eaLnBrk="1" latinLnBrk="0" hangingPunct="1">
      <a:defRPr sz="1200" kern="1200">
        <a:solidFill>
          <a:schemeClr val="tx1"/>
        </a:solidFill>
        <a:latin typeface="+mn-lt"/>
        <a:ea typeface="Arial" panose="020B0604020202020204" pitchFamily="34" charset="0"/>
        <a:cs typeface="+mn-cs"/>
        <a:sym typeface="Arial" panose="020B0604020202020204" pitchFamily="34" charset="0"/>
      </a:defRPr>
    </a:lvl3pPr>
    <a:lvl4pPr marL="1371600" algn="l" defTabSz="914400" rtl="0" eaLnBrk="1" latinLnBrk="0" hangingPunct="1">
      <a:defRPr sz="1200" kern="1200">
        <a:solidFill>
          <a:schemeClr val="tx1"/>
        </a:solidFill>
        <a:latin typeface="+mn-lt"/>
        <a:ea typeface="Arial" panose="020B0604020202020204" pitchFamily="34" charset="0"/>
        <a:cs typeface="+mn-cs"/>
        <a:sym typeface="Arial" panose="020B0604020202020204" pitchFamily="34" charset="0"/>
      </a:defRPr>
    </a:lvl4pPr>
    <a:lvl5pPr marL="1828800" algn="l" defTabSz="914400" rtl="0" eaLnBrk="1" latinLnBrk="0" hangingPunct="1">
      <a:defRPr sz="1200" kern="1200">
        <a:solidFill>
          <a:schemeClr val="tx1"/>
        </a:solidFill>
        <a:latin typeface="+mn-lt"/>
        <a:ea typeface="Arial" panose="020B0604020202020204" pitchFamily="34" charset="0"/>
        <a:cs typeface="+mn-cs"/>
        <a:sym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平行四边形 10"/>
          <p:cNvSpPr/>
          <p:nvPr userDrawn="1"/>
        </p:nvSpPr>
        <p:spPr>
          <a:xfrm>
            <a:off x="7680961" y="4394896"/>
            <a:ext cx="1847088" cy="2463104"/>
          </a:xfrm>
          <a:prstGeom prst="parallelogram">
            <a:avLst>
              <a:gd name="adj" fmla="val 31931"/>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765048" y="980706"/>
            <a:ext cx="7036923" cy="2662298"/>
          </a:xfrm>
        </p:spPr>
        <p:txBody>
          <a:bodyPr anchor="b"/>
          <a:lstStyle>
            <a:lvl1pPr algn="l">
              <a:defRPr sz="6000" b="1">
                <a:solidFill>
                  <a:schemeClr val="bg2">
                    <a:lumMod val="25000"/>
                  </a:schemeClr>
                </a:solidFill>
              </a:defRPr>
            </a:lvl1pPr>
          </a:lstStyle>
          <a:p>
            <a:r>
              <a:rPr lang="zh-CN" altLang="en-US" dirty="0" smtClean="0"/>
              <a:t>Click to edit Master title style</a:t>
            </a:r>
          </a:p>
        </p:txBody>
      </p:sp>
      <p:sp>
        <p:nvSpPr>
          <p:cNvPr id="3" name="副标题 2"/>
          <p:cNvSpPr>
            <a:spLocks noGrp="1"/>
          </p:cNvSpPr>
          <p:nvPr>
            <p:ph type="subTitle" idx="1" hasCustomPrompt="1"/>
          </p:nvPr>
        </p:nvSpPr>
        <p:spPr>
          <a:xfrm>
            <a:off x="839788" y="3643260"/>
            <a:ext cx="7035335" cy="18462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Click to edit Master text style</a:t>
            </a:r>
          </a:p>
        </p:txBody>
      </p:sp>
      <p:sp>
        <p:nvSpPr>
          <p:cNvPr id="4" name="日期占位符 3"/>
          <p:cNvSpPr>
            <a:spLocks noGrp="1"/>
          </p:cNvSpPr>
          <p:nvPr>
            <p:ph type="dt" sz="half" idx="10"/>
          </p:nvPr>
        </p:nvSpPr>
        <p:spPr/>
        <p:txBody>
          <a:bodyPr/>
          <a:lstStyle/>
          <a:p>
            <a:fld id="{F6F3CBB8-8B0D-4265-B034-EC9BCDDDFDF4}" type="datetimeFigureOut">
              <a:rPr lang="zh-CN" altLang="en-US" smtClean="0"/>
              <a:t>2023/3/21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8D2A4B-6B55-4738-B7E3-8F0F6C09A17B}" type="slidenum">
              <a:rPr lang="zh-CN" altLang="en-US" smtClean="0"/>
              <a:t>‹Nº›</a:t>
            </a:fld>
            <a:endParaRPr lang="zh-CN" altLang="en-US"/>
          </a:p>
        </p:txBody>
      </p:sp>
      <p:sp>
        <p:nvSpPr>
          <p:cNvPr id="7" name="平行四边形 6"/>
          <p:cNvSpPr/>
          <p:nvPr userDrawn="1"/>
        </p:nvSpPr>
        <p:spPr>
          <a:xfrm>
            <a:off x="7192665" y="896330"/>
            <a:ext cx="3216871" cy="5411415"/>
          </a:xfrm>
          <a:prstGeom prst="parallelogram">
            <a:avLst>
              <a:gd name="adj" fmla="val 39890"/>
            </a:avLst>
          </a:prstGeom>
          <a:blipFill>
            <a:blip r:embed="rId3"/>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平行四边形 7"/>
          <p:cNvSpPr/>
          <p:nvPr userDrawn="1"/>
        </p:nvSpPr>
        <p:spPr>
          <a:xfrm>
            <a:off x="9718548" y="-1"/>
            <a:ext cx="2473452" cy="4160837"/>
          </a:xfrm>
          <a:prstGeom prst="parallelogram">
            <a:avLst>
              <a:gd name="adj" fmla="val 39890"/>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9"/>
          <p:cNvSpPr/>
          <p:nvPr userDrawn="1"/>
        </p:nvSpPr>
        <p:spPr>
          <a:xfrm>
            <a:off x="9198620" y="4318421"/>
            <a:ext cx="2102148" cy="2538599"/>
          </a:xfrm>
          <a:prstGeom prst="parallelogram">
            <a:avLst>
              <a:gd name="adj" fmla="val 28574"/>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userDrawn="1"/>
        </p:nvSpPr>
        <p:spPr>
          <a:xfrm>
            <a:off x="7192664" y="0"/>
            <a:ext cx="3295503" cy="3416968"/>
          </a:xfrm>
          <a:prstGeom prst="parallelogram">
            <a:avLst>
              <a:gd name="adj" fmla="val 25462"/>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userDrawn="1"/>
        </p:nvSpPr>
        <p:spPr>
          <a:xfrm>
            <a:off x="9811513" y="3209643"/>
            <a:ext cx="2441448" cy="3255687"/>
          </a:xfrm>
          <a:prstGeom prst="parallelogram">
            <a:avLst>
              <a:gd name="adj" fmla="val 31931"/>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title">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261104" y="1361866"/>
            <a:ext cx="7086346" cy="2852737"/>
          </a:xfrm>
        </p:spPr>
        <p:txBody>
          <a:bodyPr anchor="b"/>
          <a:lstStyle>
            <a:lvl1pPr>
              <a:defRPr sz="6000" b="1">
                <a:solidFill>
                  <a:schemeClr val="bg2">
                    <a:lumMod val="10000"/>
                  </a:schemeClr>
                </a:solidFill>
              </a:defRPr>
            </a:lvl1pPr>
          </a:lstStyle>
          <a:p>
            <a:r>
              <a:rPr lang="zh-CN" altLang="en-US" dirty="0" smtClean="0"/>
              <a:t>Click to edit Master title style</a:t>
            </a:r>
          </a:p>
        </p:txBody>
      </p:sp>
      <p:sp>
        <p:nvSpPr>
          <p:cNvPr id="3" name="文本占位符 2"/>
          <p:cNvSpPr>
            <a:spLocks noGrp="1"/>
          </p:cNvSpPr>
          <p:nvPr>
            <p:ph type="body" idx="1" hasCustomPrompt="1"/>
          </p:nvPr>
        </p:nvSpPr>
        <p:spPr>
          <a:xfrm>
            <a:off x="4295862" y="4241591"/>
            <a:ext cx="7051588" cy="1500187"/>
          </a:xfrm>
        </p:spPr>
        <p:txBody>
          <a:bodyPr/>
          <a:lstStyle>
            <a:lvl1pPr marL="0" indent="0">
              <a:buNone/>
              <a:defRPr sz="2400">
                <a:solidFill>
                  <a:schemeClr val="bg2">
                    <a:lumMod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Click to edit Master </a:t>
            </a:r>
            <a:r>
              <a:rPr lang="zh-CN" altLang="en-US" smtClean="0">
                <a:sym typeface="+mn-ea"/>
              </a:rPr>
              <a:t>text</a:t>
            </a:r>
            <a:r>
              <a:rPr lang="zh-CN" altLang="en-US" dirty="0" smtClean="0"/>
              <a:t> style</a:t>
            </a:r>
          </a:p>
        </p:txBody>
      </p:sp>
      <p:sp>
        <p:nvSpPr>
          <p:cNvPr id="4" name="日期占位符 3"/>
          <p:cNvSpPr>
            <a:spLocks noGrp="1"/>
          </p:cNvSpPr>
          <p:nvPr>
            <p:ph type="dt" sz="half" idx="10"/>
          </p:nvPr>
        </p:nvSpPr>
        <p:spPr/>
        <p:txBody>
          <a:bodyPr/>
          <a:lstStyle/>
          <a:p>
            <a:fld id="{F6F3CBB8-8B0D-4265-B034-EC9BCDDDFDF4}" type="datetimeFigureOut">
              <a:rPr lang="zh-CN" altLang="en-US" smtClean="0"/>
              <a:t>2023/3/21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8D2A4B-6B55-4738-B7E3-8F0F6C09A17B}" type="slidenum">
              <a:rPr lang="zh-CN" altLang="en-US" smtClean="0"/>
              <a:t>‹Nº›</a:t>
            </a:fld>
            <a:endParaRPr lang="zh-CN" altLang="en-US"/>
          </a:p>
        </p:txBody>
      </p:sp>
      <p:sp>
        <p:nvSpPr>
          <p:cNvPr id="33" name="椭圆 32"/>
          <p:cNvSpPr>
            <a:spLocks noChangeAspect="1"/>
          </p:cNvSpPr>
          <p:nvPr userDrawn="1"/>
        </p:nvSpPr>
        <p:spPr>
          <a:xfrm>
            <a:off x="839788" y="1104438"/>
            <a:ext cx="2880000" cy="2880000"/>
          </a:xfrm>
          <a:prstGeom prst="ellipse">
            <a:avLst/>
          </a:prstGeom>
          <a:solidFill>
            <a:schemeClr val="bg2">
              <a:lumMod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8" name="组合 7"/>
          <p:cNvGrpSpPr/>
          <p:nvPr userDrawn="1"/>
        </p:nvGrpSpPr>
        <p:grpSpPr>
          <a:xfrm>
            <a:off x="0" y="-9525"/>
            <a:ext cx="12192000" cy="1709738"/>
            <a:chOff x="0" y="-9525"/>
            <a:chExt cx="12192000" cy="1709738"/>
          </a:xfrm>
        </p:grpSpPr>
        <p:sp>
          <p:nvSpPr>
            <p:cNvPr id="6" name="矩形 5"/>
            <p:cNvSpPr/>
            <p:nvPr userDrawn="1"/>
          </p:nvSpPr>
          <p:spPr>
            <a:xfrm>
              <a:off x="0" y="-9525"/>
              <a:ext cx="12192000" cy="1709738"/>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0" y="1592263"/>
              <a:ext cx="12192000" cy="10795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nvPr>
        </p:nvSpPr>
        <p:spPr/>
        <p:txBody>
          <a:bodyPr/>
          <a:lstStyle>
            <a:lvl1pPr>
              <a:defRPr b="1">
                <a:solidFill>
                  <a:schemeClr val="bg2">
                    <a:lumMod val="10000"/>
                  </a:schemeClr>
                </a:solidFill>
              </a:defRPr>
            </a:lvl1pPr>
          </a:lstStyle>
          <a:p>
            <a:r>
              <a:rPr lang="zh-CN" altLang="en-US" dirty="0" smtClean="0"/>
              <a:t>Click to edit Master title style</a:t>
            </a:r>
          </a:p>
        </p:txBody>
      </p:sp>
      <p:sp>
        <p:nvSpPr>
          <p:cNvPr id="3" name="日期占位符 2"/>
          <p:cNvSpPr>
            <a:spLocks noGrp="1"/>
          </p:cNvSpPr>
          <p:nvPr>
            <p:ph type="dt" sz="half" idx="10"/>
          </p:nvPr>
        </p:nvSpPr>
        <p:spPr/>
        <p:txBody>
          <a:bodyPr/>
          <a:lstStyle/>
          <a:p>
            <a:fld id="{F6F3CBB8-8B0D-4265-B034-EC9BCDDDFDF4}" type="datetimeFigureOut">
              <a:rPr lang="zh-CN" altLang="en-US" smtClean="0"/>
              <a:t>2023/3/21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A8D2A4B-6B55-4738-B7E3-8F0F6C09A17B}" type="slidenum">
              <a:rPr lang="zh-CN" altLang="en-US" smtClean="0"/>
              <a:t>‹Nº›</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6F3CBB8-8B0D-4265-B034-EC9BCDDDFDF4}" type="datetimeFigureOut">
              <a:rPr lang="zh-CN" altLang="en-US" smtClean="0"/>
              <a:t>2023/3/21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A8D2A4B-6B55-4738-B7E3-8F0F6C09A17B}" type="slidenum">
              <a:rPr lang="zh-CN" altLang="en-US" smtClean="0"/>
              <a:t>‹Nº›</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Click to edit Master title style</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Click to edit Master text style</a:t>
            </a:r>
          </a:p>
          <a:p>
            <a:pPr lvl="1"/>
            <a:r>
              <a:rPr lang="zh-CN" altLang="en-US" smtClean="0"/>
              <a:t>Second level</a:t>
            </a:r>
          </a:p>
          <a:p>
            <a:pPr lvl="2"/>
            <a:r>
              <a:rPr lang="zh-CN" altLang="en-US" smtClean="0"/>
              <a:t>Third level</a:t>
            </a:r>
          </a:p>
          <a:p>
            <a:pPr lvl="3"/>
            <a:r>
              <a:rPr lang="zh-CN" altLang="en-US" smtClean="0"/>
              <a:t>Fourth level</a:t>
            </a:r>
          </a:p>
          <a:p>
            <a:pPr lvl="4"/>
            <a:r>
              <a:rPr lang="zh-CN" altLang="en-US" smtClean="0"/>
              <a:t>Fifth level</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Arial" panose="020B0604020202020204" pitchFamily="34" charset="0"/>
              </a:defRPr>
            </a:lvl1pPr>
          </a:lstStyle>
          <a:p>
            <a:fld id="{F6F3CBB8-8B0D-4265-B034-EC9BCDDDFDF4}" type="datetimeFigureOut">
              <a:rPr lang="zh-CN" altLang="en-US" smtClean="0"/>
              <a:t>2023/3/21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Arial" panose="020B0604020202020204" pitchFamily="34" charset="0"/>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Arial" panose="020B0604020202020204" pitchFamily="34" charset="0"/>
              </a:defRPr>
            </a:lvl1pPr>
          </a:lstStyle>
          <a:p>
            <a:fld id="{2A8D2A4B-6B55-4738-B7E3-8F0F6C09A17B}" type="slidenum">
              <a:rPr lang="zh-CN" altLang="en-US" smtClean="0"/>
              <a:t>‹Nº›</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Arial" panose="020B0604020202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Arial" panose="020B0604020202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Arial" panose="020B0604020202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Arial" panose="020B0604020202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Arial" panose="020B0604020202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Arial" panose="020B0604020202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3711665" y="2439061"/>
            <a:ext cx="8065135" cy="2559503"/>
          </a:xfrm>
        </p:spPr>
        <p:txBody>
          <a:bodyPr>
            <a:noAutofit/>
          </a:bodyPr>
          <a:lstStyle/>
          <a:p>
            <a:pPr algn="r"/>
            <a:r>
              <a:rPr lang="es-ES" sz="5400" b="1" dirty="0" smtClean="0">
                <a:solidFill>
                  <a:schemeClr val="bg1"/>
                </a:solidFill>
                <a:latin typeface="Segoe Print" panose="02000600000000000000" pitchFamily="2" charset="0"/>
              </a:rPr>
              <a:t>“</a:t>
            </a:r>
            <a:r>
              <a:rPr lang="es-ES" sz="5400" b="1" dirty="0">
                <a:solidFill>
                  <a:schemeClr val="accent6">
                    <a:lumMod val="75000"/>
                  </a:schemeClr>
                </a:solidFill>
                <a:latin typeface="Segoe Print" panose="02000600000000000000" pitchFamily="2" charset="0"/>
              </a:rPr>
              <a:t>Compasión y gracia</a:t>
            </a:r>
            <a:r>
              <a:rPr lang="es-ES" sz="5400" b="1" dirty="0">
                <a:solidFill>
                  <a:schemeClr val="bg1"/>
                </a:solidFill>
                <a:latin typeface="Segoe Print" panose="02000600000000000000" pitchFamily="2" charset="0"/>
              </a:rPr>
              <a:t>, paradigmas </a:t>
            </a:r>
            <a:br>
              <a:rPr lang="es-ES" sz="5400" b="1" dirty="0">
                <a:solidFill>
                  <a:schemeClr val="bg1"/>
                </a:solidFill>
                <a:latin typeface="Segoe Print" panose="02000600000000000000" pitchFamily="2" charset="0"/>
              </a:rPr>
            </a:br>
            <a:r>
              <a:rPr lang="es-ES" sz="5400" b="1" dirty="0">
                <a:solidFill>
                  <a:schemeClr val="bg1"/>
                </a:solidFill>
                <a:latin typeface="Segoe Print" panose="02000600000000000000" pitchFamily="2" charset="0"/>
              </a:rPr>
              <a:t>para el servicio cristiano” </a:t>
            </a:r>
            <a:endParaRPr lang="en-US" altLang="zh-CN" sz="5400" b="1"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5194980" y="525013"/>
            <a:ext cx="2018621" cy="1405458"/>
          </a:xfrm>
          <a:prstGeom prst="ellipse">
            <a:avLst/>
          </a:prstGeom>
          <a:noFill/>
          <a:ln w="63500" algn="in">
            <a:solidFill>
              <a:srgbClr val="F2F2F2"/>
            </a:solidFill>
            <a:round/>
            <a:headEnd/>
            <a:tailEnd/>
          </a:ln>
          <a:effectLst>
            <a:outerShdw dist="99190" dir="3011666" algn="ctr" rotWithShape="0">
              <a:srgbClr val="B2B2B2">
                <a:alpha val="50000"/>
              </a:srgbClr>
            </a:outerShdw>
          </a:effectLst>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9191534" y="542382"/>
            <a:ext cx="1505496" cy="1388089"/>
          </a:xfrm>
          <a:prstGeom prst="ellipse">
            <a:avLst/>
          </a:prstGeom>
          <a:noFill/>
          <a:ln w="63500" algn="in">
            <a:solidFill>
              <a:srgbClr val="F2F2F2"/>
            </a:solidFill>
            <a:round/>
            <a:headEnd/>
            <a:tailEnd/>
          </a:ln>
          <a:effectLst>
            <a:outerShdw dist="99190" dir="3011666" algn="ctr" rotWithShape="0">
              <a:srgbClr val="B2B2B2">
                <a:alpha val="50000"/>
              </a:srgbClr>
            </a:outerShdw>
          </a:effectLst>
        </p:spPr>
      </p:pic>
      <p:pic>
        <p:nvPicPr>
          <p:cNvPr id="6" name="Imagen 5"/>
          <p:cNvPicPr/>
          <p:nvPr/>
        </p:nvPicPr>
        <p:blipFill>
          <a:blip r:embed="rId4">
            <a:extLst>
              <a:ext uri="{28A0092B-C50C-407E-A947-70E740481C1C}">
                <a14:useLocalDpi xmlns:a14="http://schemas.microsoft.com/office/drawing/2010/main" val="0"/>
              </a:ext>
            </a:extLst>
          </a:blip>
          <a:srcRect/>
          <a:stretch>
            <a:fillRect/>
          </a:stretch>
        </p:blipFill>
        <p:spPr bwMode="auto">
          <a:xfrm>
            <a:off x="403405" y="944883"/>
            <a:ext cx="3496946" cy="4436018"/>
          </a:xfrm>
          <a:prstGeom prst="rect">
            <a:avLst/>
          </a:prstGeom>
          <a:noFill/>
          <a:ln>
            <a:noFill/>
          </a:ln>
          <a:effectLst/>
        </p:spPr>
      </p:pic>
      <p:sp>
        <p:nvSpPr>
          <p:cNvPr id="7" name="文本占位符 2"/>
          <p:cNvSpPr txBox="1">
            <a:spLocks/>
          </p:cNvSpPr>
          <p:nvPr/>
        </p:nvSpPr>
        <p:spPr>
          <a:xfrm>
            <a:off x="5644922" y="5507155"/>
            <a:ext cx="5797776" cy="5808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2">
                    <a:lumMod val="10000"/>
                  </a:schemeClr>
                </a:solidFill>
                <a:latin typeface="+mn-lt"/>
                <a:ea typeface="Arial" panose="020B060402020202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Arial" panose="020B060402020202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Arial" panose="020B060402020202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Arial" panose="020B060402020202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Arial" panose="020B0604020202020204" pitchFamily="34"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s-VE" altLang="zh-CN" sz="3200" dirty="0" smtClean="0"/>
              <a:t>Expositor: Pastor </a:t>
            </a:r>
            <a:r>
              <a:rPr lang="es-VE" altLang="zh-CN" sz="3200" dirty="0" err="1" smtClean="0"/>
              <a:t>Ithan</a:t>
            </a:r>
            <a:r>
              <a:rPr lang="es-VE" altLang="zh-CN" sz="3200" dirty="0" smtClean="0"/>
              <a:t> Pulgar</a:t>
            </a:r>
            <a:endParaRPr lang="en-US" altLang="zh-CN" sz="3200" dirty="0" smtClean="0"/>
          </a:p>
          <a:p>
            <a:pPr algn="r"/>
            <a:endParaRPr lang="en-US" altLang="zh-CN"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 de texto 2"/>
          <p:cNvSpPr txBox="1"/>
          <p:nvPr/>
        </p:nvSpPr>
        <p:spPr>
          <a:xfrm>
            <a:off x="274955" y="533400"/>
            <a:ext cx="10015855" cy="700405"/>
          </a:xfrm>
          <a:prstGeom prst="rect">
            <a:avLst/>
          </a:prstGeom>
          <a:noFill/>
          <a:ln w="9525">
            <a:noFill/>
          </a:ln>
        </p:spPr>
        <p:txBody>
          <a:bodyPr wrap="square">
            <a:spAutoFit/>
          </a:bodyPr>
          <a:lstStyle/>
          <a:p>
            <a:pPr indent="0">
              <a:lnSpc>
                <a:spcPct val="110000"/>
              </a:lnSpc>
              <a:spcBef>
                <a:spcPts val="0"/>
              </a:spcBef>
              <a:spcAft>
                <a:spcPts val="3000"/>
              </a:spcAft>
              <a:buNone/>
            </a:pPr>
            <a:r>
              <a:rPr lang="es-VE" altLang="en-US" sz="3600" b="1">
                <a:latin typeface="Calibri" panose="020F0502020204030204" pitchFamily="34" charset="0"/>
                <a:ea typeface="SimSun" panose="02010600030101010101" pitchFamily="2" charset="-122"/>
                <a:cs typeface="Times New Roman" panose="02020603050405020304" charset="0"/>
              </a:rPr>
              <a:t>1.- Un siervo se humilla y espera que Dios le exalte.</a:t>
            </a:r>
          </a:p>
        </p:txBody>
      </p:sp>
      <p:pic>
        <p:nvPicPr>
          <p:cNvPr id="6" name="Imagen 5" descr="Logo ESO 2023"/>
          <p:cNvPicPr>
            <a:picLocks noChangeAspect="1"/>
          </p:cNvPicPr>
          <p:nvPr/>
        </p:nvPicPr>
        <p:blipFill>
          <a:blip r:embed="rId2"/>
          <a:stretch>
            <a:fillRect/>
          </a:stretch>
        </p:blipFill>
        <p:spPr>
          <a:xfrm>
            <a:off x="10519410" y="-13970"/>
            <a:ext cx="1672590" cy="1795780"/>
          </a:xfrm>
          <a:prstGeom prst="rect">
            <a:avLst/>
          </a:prstGeom>
        </p:spPr>
      </p:pic>
      <p:sp>
        <p:nvSpPr>
          <p:cNvPr id="2" name="Cuadro de texto 1"/>
          <p:cNvSpPr txBox="1"/>
          <p:nvPr/>
        </p:nvSpPr>
        <p:spPr>
          <a:xfrm>
            <a:off x="436245" y="1914525"/>
            <a:ext cx="11319510" cy="4510405"/>
          </a:xfrm>
          <a:prstGeom prst="rect">
            <a:avLst/>
          </a:prstGeom>
          <a:noFill/>
          <a:ln w="9525">
            <a:noFill/>
          </a:ln>
        </p:spPr>
        <p:txBody>
          <a:bodyPr wrap="square">
            <a:spAutoFit/>
          </a:bodyPr>
          <a:lstStyle/>
          <a:p>
            <a:pPr marL="266700" indent="-266700"/>
            <a:r>
              <a:rPr lang="en-US" sz="3200" b="0" i="1" baseline="30000">
                <a:latin typeface="Calibri" panose="020F0502020204030204" pitchFamily="34" charset="0"/>
                <a:ea typeface="SimSun" panose="02010600030101010101" pitchFamily="2" charset="-122"/>
                <a:cs typeface="Times New Roman" panose="02020603050405020304" charset="0"/>
              </a:rPr>
              <a:t> </a:t>
            </a:r>
            <a:r>
              <a:rPr lang="en-US" sz="4800" b="1" baseline="30000">
                <a:latin typeface="Calibri" panose="020F0502020204030204" pitchFamily="34" charset="0"/>
                <a:ea typeface="SimSun" panose="02010600030101010101" pitchFamily="2" charset="-122"/>
                <a:cs typeface="Times New Roman" panose="02020603050405020304" charset="0"/>
              </a:rPr>
              <a:t>Lucas14:7-11, </a:t>
            </a:r>
            <a:endParaRPr lang="en-US" sz="3200" b="0" i="1" baseline="30000">
              <a:latin typeface="Calibri" panose="020F0502020204030204" pitchFamily="34" charset="0"/>
              <a:ea typeface="SimSun" panose="02010600030101010101" pitchFamily="2" charset="-122"/>
              <a:cs typeface="Times New Roman" panose="02020603050405020304" charset="0"/>
            </a:endParaRPr>
          </a:p>
          <a:p>
            <a:pPr marL="266700" indent="-266700"/>
            <a:r>
              <a:rPr lang="en-US" sz="3200" b="0" i="1" baseline="30000">
                <a:latin typeface="Calibri" panose="020F0502020204030204" pitchFamily="34" charset="0"/>
                <a:ea typeface="SimSun" panose="02010600030101010101" pitchFamily="2" charset="-122"/>
                <a:cs typeface="Times New Roman" panose="02020603050405020304" charset="0"/>
              </a:rPr>
              <a:t>7</a:t>
            </a:r>
            <a:r>
              <a:rPr lang="en-US" sz="3200" b="0" i="1">
                <a:latin typeface="Calibri" panose="020F0502020204030204" pitchFamily="34" charset="0"/>
                <a:ea typeface="SimSun" panose="02010600030101010101" pitchFamily="2" charset="-122"/>
                <a:cs typeface="Times New Roman" panose="02020603050405020304" charset="0"/>
              </a:rPr>
              <a:t>Observando como escogían los primeros asientos a la mesa, refirió a los convidados una parábola, disciéndoles:</a:t>
            </a:r>
            <a:r>
              <a:rPr lang="en-US" sz="3200" b="0" i="1" baseline="30000">
                <a:latin typeface="Calibri" panose="020F0502020204030204" pitchFamily="34" charset="0"/>
                <a:ea typeface="SimSun" panose="02010600030101010101" pitchFamily="2" charset="-122"/>
                <a:cs typeface="Times New Roman" panose="02020603050405020304" charset="0"/>
              </a:rPr>
              <a:t> 8</a:t>
            </a:r>
            <a:r>
              <a:rPr lang="en-US" sz="3200" b="0" i="1">
                <a:latin typeface="Calibri" panose="020F0502020204030204" pitchFamily="34" charset="0"/>
                <a:ea typeface="SimSun" panose="02010600030101010101" pitchFamily="2" charset="-122"/>
                <a:cs typeface="Times New Roman" panose="02020603050405020304" charset="0"/>
              </a:rPr>
              <a:t>Caundo fueres convidado por alguno a bodas, no te sientes en el primer lugar, no sea que otro más distinguido que tú esté convidado por él... </a:t>
            </a:r>
            <a:r>
              <a:rPr lang="en-US" sz="3200" b="0" i="1" baseline="30000">
                <a:latin typeface="Calibri" panose="020F0502020204030204" pitchFamily="34" charset="0"/>
                <a:ea typeface="SimSun" panose="02010600030101010101" pitchFamily="2" charset="-122"/>
                <a:cs typeface="Times New Roman" panose="02020603050405020304" charset="0"/>
              </a:rPr>
              <a:t>10</a:t>
            </a:r>
            <a:r>
              <a:rPr lang="en-US" sz="3200" b="0" i="1">
                <a:latin typeface="Calibri" panose="020F0502020204030204" pitchFamily="34" charset="0"/>
                <a:ea typeface="SimSun" panose="02010600030101010101" pitchFamily="2" charset="-122"/>
                <a:cs typeface="Times New Roman" panose="02020603050405020304" charset="0"/>
              </a:rPr>
              <a:t>Mas cuando fueres convidado, ve y siéntate en el último lugar, para que cuando venga el que te convidó, te diga: Amigo, sube más arriba; entonces tendrás gloria delante de los que sientan contigo a la mesa.</a:t>
            </a:r>
            <a:endParaRPr lang="en-US" altLang="en-US" sz="3200" b="0" i="1">
              <a:latin typeface="Calibri" panose="020F0502020204030204" pitchFamily="34" charset="0"/>
              <a:ea typeface="SimSun"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 de texto 2"/>
          <p:cNvSpPr txBox="1"/>
          <p:nvPr/>
        </p:nvSpPr>
        <p:spPr>
          <a:xfrm>
            <a:off x="372745" y="1781810"/>
            <a:ext cx="11445875" cy="1445260"/>
          </a:xfrm>
          <a:prstGeom prst="rect">
            <a:avLst/>
          </a:prstGeom>
          <a:noFill/>
          <a:ln w="9525">
            <a:noFill/>
          </a:ln>
        </p:spPr>
        <p:txBody>
          <a:bodyPr wrap="square">
            <a:spAutoFit/>
          </a:bodyPr>
          <a:lstStyle/>
          <a:p>
            <a:pPr indent="0">
              <a:lnSpc>
                <a:spcPct val="110000"/>
              </a:lnSpc>
              <a:spcBef>
                <a:spcPts val="0"/>
              </a:spcBef>
              <a:spcAft>
                <a:spcPts val="3000"/>
              </a:spcAft>
              <a:buNone/>
            </a:pPr>
            <a:r>
              <a:rPr lang="es-VE" altLang="en-US" sz="4000" b="1">
                <a:latin typeface="Calibri" panose="020F0502020204030204" pitchFamily="34" charset="0"/>
                <a:ea typeface="SimSun" panose="02010600030101010101" pitchFamily="2" charset="-122"/>
                <a:cs typeface="Times New Roman" panose="02020603050405020304" charset="0"/>
              </a:rPr>
              <a:t>2.- Un siervo sigue los principios de Jesucristo y no una posición en particular </a:t>
            </a:r>
            <a:endParaRPr lang="en-US" altLang="en-US" sz="3200" b="1">
              <a:latin typeface="Calibri" panose="020F0502020204030204" pitchFamily="34" charset="0"/>
              <a:ea typeface="SimSun" panose="02010600030101010101" pitchFamily="2" charset="-122"/>
              <a:cs typeface="Times New Roman" panose="02020603050405020304" charset="0"/>
            </a:endParaRPr>
          </a:p>
        </p:txBody>
      </p:sp>
      <p:pic>
        <p:nvPicPr>
          <p:cNvPr id="6" name="Imagen 5" descr="Logo ESO 2023"/>
          <p:cNvPicPr>
            <a:picLocks noChangeAspect="1"/>
          </p:cNvPicPr>
          <p:nvPr/>
        </p:nvPicPr>
        <p:blipFill>
          <a:blip r:embed="rId2"/>
          <a:stretch>
            <a:fillRect/>
          </a:stretch>
        </p:blipFill>
        <p:spPr>
          <a:xfrm>
            <a:off x="10519410" y="-13970"/>
            <a:ext cx="1672590" cy="1795780"/>
          </a:xfrm>
          <a:prstGeom prst="rect">
            <a:avLst/>
          </a:prstGeom>
        </p:spPr>
      </p:pic>
      <p:sp>
        <p:nvSpPr>
          <p:cNvPr id="100" name="Cuadro de texto 99"/>
          <p:cNvSpPr txBox="1"/>
          <p:nvPr/>
        </p:nvSpPr>
        <p:spPr>
          <a:xfrm>
            <a:off x="625475" y="3546475"/>
            <a:ext cx="11067415" cy="2553335"/>
          </a:xfrm>
          <a:prstGeom prst="rect">
            <a:avLst/>
          </a:prstGeom>
          <a:noFill/>
          <a:ln w="9525">
            <a:noFill/>
          </a:ln>
        </p:spPr>
        <p:txBody>
          <a:bodyPr wrap="square">
            <a:spAutoFit/>
          </a:bodyPr>
          <a:lstStyle/>
          <a:p>
            <a:pPr marL="266700" indent="-266700"/>
            <a:r>
              <a:rPr lang="en-US" sz="4000" b="0">
                <a:latin typeface="Calibri" panose="020F0502020204030204" pitchFamily="34" charset="0"/>
                <a:ea typeface="SimSun" panose="02010600030101010101" pitchFamily="2" charset="-122"/>
                <a:cs typeface="Times New Roman" panose="02020603050405020304" charset="0"/>
              </a:rPr>
              <a:t>Marcos 10:43-44. </a:t>
            </a:r>
            <a:r>
              <a:rPr lang="en-US" sz="4000" b="0" i="1">
                <a:latin typeface="Calibri" panose="020F0502020204030204" pitchFamily="34" charset="0"/>
                <a:ea typeface="SimSun" panose="02010600030101010101" pitchFamily="2" charset="-122"/>
              </a:rPr>
              <a:t>“Pero no será así entre vosotros, sino el que quiera hacerse grande entre vosotros será vuestro servidor. </a:t>
            </a:r>
            <a:r>
              <a:rPr lang="en-US" sz="4000" b="0" i="1" baseline="30000">
                <a:latin typeface="Calibri" panose="020F0502020204030204" pitchFamily="34" charset="0"/>
                <a:ea typeface="SimSun" panose="02010600030101010101" pitchFamily="2" charset="-122"/>
                <a:cs typeface="Times New Roman" panose="02020603050405020304" charset="0"/>
              </a:rPr>
              <a:t>44</a:t>
            </a:r>
            <a:r>
              <a:rPr lang="en-US" sz="4000" b="0" i="1">
                <a:latin typeface="Calibri" panose="020F0502020204030204" pitchFamily="34" charset="0"/>
                <a:ea typeface="SimSun" panose="02010600030101010101" pitchFamily="2" charset="-122"/>
                <a:cs typeface="Times New Roman" panose="02020603050405020304" charset="0"/>
              </a:rPr>
              <a:t>Y el que de vosotros quiera ser el primero, será siervo de todos</a:t>
            </a:r>
            <a:r>
              <a:rPr lang="es-VE" altLang="en-US" sz="4000" b="0" i="1">
                <a:latin typeface="Calibri" panose="020F0502020204030204" pitchFamily="34" charset="0"/>
                <a:ea typeface="SimSun" panose="02010600030101010101" pitchFamily="2" charset="-122"/>
                <a:cs typeface="Times New Roman" panose="02020603050405020304" charset="0"/>
              </a:rPr>
              <a:t>”</a:t>
            </a:r>
            <a:r>
              <a:rPr lang="en-US" sz="4000" b="0" i="1">
                <a:latin typeface="Calibri" panose="020F0502020204030204" pitchFamily="34" charset="0"/>
                <a:ea typeface="SimSun" panose="02010600030101010101" pitchFamily="2" charset="-122"/>
                <a:cs typeface="Times New Roman" panose="02020603050405020304" charset="0"/>
              </a:rPr>
              <a:t>. </a:t>
            </a:r>
            <a:endParaRPr lang="en-US" altLang="en-US" sz="4000" b="0" i="1">
              <a:latin typeface="Calibri" panose="020F0502020204030204" pitchFamily="34" charset="0"/>
              <a:ea typeface="SimSun"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 de texto 2"/>
          <p:cNvSpPr txBox="1"/>
          <p:nvPr/>
        </p:nvSpPr>
        <p:spPr>
          <a:xfrm>
            <a:off x="372745" y="1781810"/>
            <a:ext cx="11445875" cy="1445260"/>
          </a:xfrm>
          <a:prstGeom prst="rect">
            <a:avLst/>
          </a:prstGeom>
          <a:noFill/>
          <a:ln w="9525">
            <a:noFill/>
          </a:ln>
        </p:spPr>
        <p:txBody>
          <a:bodyPr wrap="square">
            <a:spAutoFit/>
          </a:bodyPr>
          <a:lstStyle/>
          <a:p>
            <a:pPr indent="0">
              <a:lnSpc>
                <a:spcPct val="110000"/>
              </a:lnSpc>
              <a:spcBef>
                <a:spcPts val="0"/>
              </a:spcBef>
              <a:spcAft>
                <a:spcPts val="3000"/>
              </a:spcAft>
              <a:buNone/>
            </a:pPr>
            <a:r>
              <a:rPr lang="es-VE" altLang="en-US" sz="4000" b="1">
                <a:latin typeface="Calibri" panose="020F0502020204030204" pitchFamily="34" charset="0"/>
                <a:ea typeface="SimSun" panose="02010600030101010101" pitchFamily="2" charset="-122"/>
                <a:cs typeface="Times New Roman" panose="02020603050405020304" charset="0"/>
              </a:rPr>
              <a:t>3.- Un siervo renuncia a su derecho para servir a otros </a:t>
            </a:r>
            <a:endParaRPr lang="en-US" altLang="en-US" sz="3200" b="1">
              <a:latin typeface="Calibri" panose="020F0502020204030204" pitchFamily="34" charset="0"/>
              <a:ea typeface="SimSun" panose="02010600030101010101" pitchFamily="2" charset="-122"/>
              <a:cs typeface="Times New Roman" panose="02020603050405020304" charset="0"/>
            </a:endParaRPr>
          </a:p>
        </p:txBody>
      </p:sp>
      <p:pic>
        <p:nvPicPr>
          <p:cNvPr id="6" name="Imagen 5" descr="Logo ESO 2023"/>
          <p:cNvPicPr>
            <a:picLocks noChangeAspect="1"/>
          </p:cNvPicPr>
          <p:nvPr/>
        </p:nvPicPr>
        <p:blipFill>
          <a:blip r:embed="rId2"/>
          <a:stretch>
            <a:fillRect/>
          </a:stretch>
        </p:blipFill>
        <p:spPr>
          <a:xfrm>
            <a:off x="10519410" y="-13970"/>
            <a:ext cx="1672590" cy="1795780"/>
          </a:xfrm>
          <a:prstGeom prst="rect">
            <a:avLst/>
          </a:prstGeom>
        </p:spPr>
      </p:pic>
      <p:sp>
        <p:nvSpPr>
          <p:cNvPr id="100" name="Cuadro de texto 99"/>
          <p:cNvSpPr txBox="1"/>
          <p:nvPr/>
        </p:nvSpPr>
        <p:spPr>
          <a:xfrm>
            <a:off x="610870" y="4076065"/>
            <a:ext cx="10899775" cy="1938020"/>
          </a:xfrm>
          <a:prstGeom prst="rect">
            <a:avLst/>
          </a:prstGeom>
          <a:noFill/>
          <a:ln w="9525">
            <a:noFill/>
          </a:ln>
        </p:spPr>
        <p:txBody>
          <a:bodyPr wrap="square">
            <a:spAutoFit/>
          </a:bodyPr>
          <a:lstStyle/>
          <a:p>
            <a:pPr marL="266700" indent="-266700"/>
            <a:r>
              <a:rPr lang="en-US" sz="4000" b="0">
                <a:latin typeface="Calibri" panose="020F0502020204030204" pitchFamily="34" charset="0"/>
                <a:ea typeface="SimSun" panose="02010600030101010101" pitchFamily="2" charset="-122"/>
                <a:cs typeface="Times New Roman" panose="02020603050405020304" charset="0"/>
              </a:rPr>
              <a:t>Marcos 10:45 dice: “ Porque e</a:t>
            </a:r>
            <a:r>
              <a:rPr lang="en-US" sz="4000" b="0" i="1">
                <a:latin typeface="Calibri" panose="020F0502020204030204" pitchFamily="34" charset="0"/>
                <a:ea typeface="SimSun" panose="02010600030101010101" pitchFamily="2" charset="-122"/>
                <a:cs typeface="Times New Roman" panose="02020603050405020304" charset="0"/>
              </a:rPr>
              <a:t>l Hijo del hombre no vino para ser servido, sino para servir, y dar su vida en rescate por muchos</a:t>
            </a:r>
            <a:r>
              <a:rPr lang="en-US" sz="4000" b="0">
                <a:latin typeface="Calibri" panose="020F0502020204030204" pitchFamily="34" charset="0"/>
                <a:ea typeface="SimSun" panose="02010600030101010101" pitchFamily="2" charset="-122"/>
              </a:rPr>
              <a:t>”</a:t>
            </a:r>
            <a:endParaRPr lang="en-US" altLang="en-US" sz="4000" b="0">
              <a:latin typeface="Calibri" panose="020F0502020204030204" pitchFamily="34" charset="0"/>
              <a:ea typeface="SimSun" panose="02010600030101010101" pitchFamily="2"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 de texto 2"/>
          <p:cNvSpPr txBox="1"/>
          <p:nvPr/>
        </p:nvSpPr>
        <p:spPr>
          <a:xfrm>
            <a:off x="372745" y="1781810"/>
            <a:ext cx="11445875" cy="1445260"/>
          </a:xfrm>
          <a:prstGeom prst="rect">
            <a:avLst/>
          </a:prstGeom>
          <a:noFill/>
          <a:ln w="9525">
            <a:noFill/>
          </a:ln>
        </p:spPr>
        <p:txBody>
          <a:bodyPr wrap="square">
            <a:spAutoFit/>
          </a:bodyPr>
          <a:lstStyle/>
          <a:p>
            <a:pPr indent="0">
              <a:lnSpc>
                <a:spcPct val="110000"/>
              </a:lnSpc>
              <a:spcBef>
                <a:spcPts val="0"/>
              </a:spcBef>
              <a:spcAft>
                <a:spcPts val="3000"/>
              </a:spcAft>
              <a:buNone/>
            </a:pPr>
            <a:r>
              <a:rPr lang="es-VE" altLang="en-US" sz="4000" b="1">
                <a:latin typeface="Calibri" panose="020F0502020204030204" pitchFamily="34" charset="0"/>
                <a:ea typeface="SimSun" panose="02010600030101010101" pitchFamily="2" charset="-122"/>
                <a:cs typeface="Times New Roman" panose="02020603050405020304" charset="0"/>
              </a:rPr>
              <a:t>4.- Un siervo comparte su trabajo con otros para desarrollar a otros siervos. </a:t>
            </a:r>
            <a:endParaRPr lang="en-US" altLang="en-US" sz="3200" b="1">
              <a:latin typeface="Calibri" panose="020F0502020204030204" pitchFamily="34" charset="0"/>
              <a:ea typeface="SimSun" panose="02010600030101010101" pitchFamily="2" charset="-122"/>
              <a:cs typeface="Times New Roman" panose="02020603050405020304" charset="0"/>
            </a:endParaRPr>
          </a:p>
        </p:txBody>
      </p:sp>
      <p:pic>
        <p:nvPicPr>
          <p:cNvPr id="6" name="Imagen 5" descr="Logo ESO 2023"/>
          <p:cNvPicPr>
            <a:picLocks noChangeAspect="1"/>
          </p:cNvPicPr>
          <p:nvPr/>
        </p:nvPicPr>
        <p:blipFill>
          <a:blip r:embed="rId2"/>
          <a:stretch>
            <a:fillRect/>
          </a:stretch>
        </p:blipFill>
        <p:spPr>
          <a:xfrm>
            <a:off x="10519410" y="-13970"/>
            <a:ext cx="1672590" cy="179578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79070" y="182880"/>
            <a:ext cx="10339705" cy="1508125"/>
          </a:xfrm>
        </p:spPr>
        <p:txBody>
          <a:bodyPr>
            <a:normAutofit/>
          </a:bodyPr>
          <a:lstStyle/>
          <a:p>
            <a:r>
              <a:rPr lang="es-VE" altLang="zh-CN" dirty="0" smtClean="0"/>
              <a:t>I.- </a:t>
            </a:r>
            <a:r>
              <a:rPr lang="zh-CN" altLang="en-US" dirty="0" smtClean="0"/>
              <a:t>LA COMPASIÓN Y LA GRACIA, CONSOLIDA EL SERVICIO CRISTIANO.</a:t>
            </a:r>
          </a:p>
        </p:txBody>
      </p:sp>
      <p:sp>
        <p:nvSpPr>
          <p:cNvPr id="100" name="Cuadro de texto 99"/>
          <p:cNvSpPr txBox="1"/>
          <p:nvPr/>
        </p:nvSpPr>
        <p:spPr>
          <a:xfrm>
            <a:off x="178435" y="1861820"/>
            <a:ext cx="11920855" cy="4831080"/>
          </a:xfrm>
          <a:prstGeom prst="rect">
            <a:avLst/>
          </a:prstGeom>
          <a:noFill/>
          <a:ln w="9525">
            <a:noFill/>
          </a:ln>
        </p:spPr>
        <p:txBody>
          <a:bodyPr wrap="square">
            <a:spAutoFit/>
          </a:bodyPr>
          <a:lstStyle/>
          <a:p>
            <a:pPr indent="0"/>
            <a:r>
              <a:rPr lang="en-US" sz="2200" b="0" i="1">
                <a:latin typeface="Calibri" panose="020F0502020204030204" pitchFamily="34" charset="0"/>
                <a:ea typeface="SimSun" panose="02010600030101010101" pitchFamily="2" charset="-122"/>
                <a:cs typeface="Times New Roman" panose="02020603050405020304" charset="0"/>
              </a:rPr>
              <a:t>V.:17 Aconteció un día, que él estaba enseñando, y estaban sentados los fariseos y doctores de la ley, los cuales habían venido de todas las aldeas de Galilea, de Judea y Jerusalén; y el poder del Señor estaba con él para sanar. 18 Y sucedió que unos hombres que traían en un lecho a un hombre que estaba paralítico, procuraban llevarle adentro y ponerle delante de él. 19 Pero no hallando cómo hacerlo a causa de la multitud, subieron encima de la casa, y por el tejado le bajaron con el lecho, poniéndole en medio, delante de Jesús. 20 Al ver él la fe de ellos, le dijo: Hombre, tus pecados te son perdonados.  21 Entonces los escribas y los fariseos comenzaron a cavilar, diciendo: ¿Quién es este que habla blasfemias? ¿Quién puede perdonar pecados sino solo Dios? 22 Jesús entonces, conociendo los pensamientos de ellos, respondiendo les dijo: ¿Qué caviláis en vuestros corazones? 23 ¿Qué es más fácil, decir: Tus pecados te son perdonados, o decir: Levántate y anda?. 24 Pues para que sepáis que el Hijo del Hombre tiene potestad en la tierra para perdonar pecados (dijo al paralítico): A ti te digo: Levántate, toma tu lecho, y vete a tu casa. 25 Al instante, levantándose en presencia de ellos, y tomando el lecho en que estaba acostado, se fue a su casa, glorificando a Dios. 26 Y todos, sobrecogidos de asombro, glorificaban a Dios; y llenos de temor, decían: Hoy hemos visto maravillas.</a:t>
            </a:r>
            <a:endParaRPr lang="en-US" altLang="en-US" sz="2200" b="0" i="1">
              <a:latin typeface="Calibri" panose="020F0502020204030204" pitchFamily="34" charset="0"/>
              <a:ea typeface="SimSun" panose="02010600030101010101" pitchFamily="2" charset="-122"/>
              <a:cs typeface="Times New Roman" panose="02020603050405020304" charset="0"/>
            </a:endParaRPr>
          </a:p>
        </p:txBody>
      </p:sp>
      <p:pic>
        <p:nvPicPr>
          <p:cNvPr id="6" name="Imagen 5" descr="Logo ESO 2023"/>
          <p:cNvPicPr>
            <a:picLocks noChangeAspect="1"/>
          </p:cNvPicPr>
          <p:nvPr/>
        </p:nvPicPr>
        <p:blipFill>
          <a:blip r:embed="rId2"/>
          <a:stretch>
            <a:fillRect/>
          </a:stretch>
        </p:blipFill>
        <p:spPr>
          <a:xfrm>
            <a:off x="10519410" y="-13970"/>
            <a:ext cx="1672590" cy="179578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 de texto 4"/>
          <p:cNvSpPr txBox="1"/>
          <p:nvPr/>
        </p:nvSpPr>
        <p:spPr>
          <a:xfrm>
            <a:off x="295910" y="2356485"/>
            <a:ext cx="11599545" cy="3415030"/>
          </a:xfrm>
          <a:prstGeom prst="rect">
            <a:avLst/>
          </a:prstGeom>
          <a:noFill/>
          <a:ln w="9525">
            <a:noFill/>
          </a:ln>
        </p:spPr>
        <p:txBody>
          <a:bodyPr wrap="square">
            <a:spAutoFit/>
          </a:bodyPr>
          <a:lstStyle/>
          <a:p>
            <a:pPr indent="0"/>
            <a:r>
              <a:rPr lang="en-US" sz="3600" b="1">
                <a:latin typeface="Calibri" panose="020F0502020204030204" pitchFamily="34" charset="0"/>
                <a:ea typeface="SimSun" panose="02010600030101010101" pitchFamily="2" charset="-122"/>
                <a:cs typeface="Times New Roman" panose="02020603050405020304" charset="0"/>
              </a:rPr>
              <a:t>1.- En el  Servicio Cristiano, la empatía de los servidores  es factor fundamental.</a:t>
            </a:r>
          </a:p>
          <a:p>
            <a:pPr indent="0"/>
            <a:r>
              <a:rPr lang="es-VE" altLang="en-US" sz="3600" b="1">
                <a:latin typeface="Calibri" panose="020F0502020204030204" pitchFamily="34" charset="0"/>
                <a:ea typeface="SimSun" panose="02010600030101010101" pitchFamily="2" charset="-122"/>
                <a:cs typeface="Times New Roman" panose="02020603050405020304" charset="0"/>
              </a:rPr>
              <a:t>		</a:t>
            </a:r>
            <a:r>
              <a:rPr lang="en-US" sz="3600" b="1">
                <a:latin typeface="Calibri" panose="020F0502020204030204" pitchFamily="34" charset="0"/>
                <a:ea typeface="SimSun" panose="02010600030101010101" pitchFamily="2" charset="-122"/>
                <a:cs typeface="Times New Roman" panose="02020603050405020304" charset="0"/>
              </a:rPr>
              <a:t>La empatía de  los cuatro amigos en esta </a:t>
            </a:r>
            <a:r>
              <a:rPr lang="es-VE" altLang="en-US" sz="3600" b="1">
                <a:latin typeface="Calibri" panose="020F0502020204030204" pitchFamily="34" charset="0"/>
                <a:ea typeface="SimSun" panose="02010600030101010101" pitchFamily="2" charset="-122"/>
                <a:cs typeface="Times New Roman" panose="02020603050405020304" charset="0"/>
              </a:rPr>
              <a:t>h</a:t>
            </a:r>
            <a:r>
              <a:rPr lang="en-US" sz="3600" b="1">
                <a:latin typeface="Calibri" panose="020F0502020204030204" pitchFamily="34" charset="0"/>
                <a:ea typeface="SimSun" panose="02010600030101010101" pitchFamily="2" charset="-122"/>
                <a:cs typeface="Times New Roman" panose="02020603050405020304" charset="0"/>
              </a:rPr>
              <a:t>istoria.  </a:t>
            </a:r>
          </a:p>
          <a:p>
            <a:pPr indent="0"/>
            <a:endParaRPr lang="en-US" sz="3600" b="0">
              <a:latin typeface="Calibri" panose="020F0502020204030204" pitchFamily="34" charset="0"/>
              <a:ea typeface="SimSun" panose="02010600030101010101" pitchFamily="2" charset="-122"/>
              <a:cs typeface="Times New Roman" panose="02020603050405020304" charset="0"/>
            </a:endParaRPr>
          </a:p>
          <a:p>
            <a:pPr indent="0"/>
            <a:r>
              <a:rPr lang="en-US" sz="3600" b="0">
                <a:latin typeface="Calibri" panose="020F0502020204030204" pitchFamily="34" charset="0"/>
                <a:ea typeface="SimSun" panose="02010600030101010101" pitchFamily="2" charset="-122"/>
                <a:cs typeface="Times New Roman" panose="02020603050405020304" charset="0"/>
              </a:rPr>
              <a:t>Dice el V.:</a:t>
            </a:r>
            <a:r>
              <a:rPr lang="en-US" sz="3600" b="0" i="1">
                <a:latin typeface="Calibri" panose="020F0502020204030204" pitchFamily="34" charset="0"/>
                <a:ea typeface="SimSun" panose="02010600030101010101" pitchFamily="2" charset="-122"/>
                <a:cs typeface="Times New Roman" panose="02020603050405020304" charset="0"/>
              </a:rPr>
              <a:t>18 Y sucedió que unos hombres que traían en un lecho a un hombre que estaba paralítico</a:t>
            </a:r>
            <a:endParaRPr lang="en-US" altLang="en-US" sz="3600" b="0" i="1">
              <a:latin typeface="Calibri" panose="020F0502020204030204" pitchFamily="34" charset="0"/>
              <a:ea typeface="SimSun" panose="02010600030101010101" pitchFamily="2" charset="-122"/>
              <a:cs typeface="Times New Roman" panose="02020603050405020304" charset="0"/>
            </a:endParaRPr>
          </a:p>
        </p:txBody>
      </p:sp>
      <p:pic>
        <p:nvPicPr>
          <p:cNvPr id="6" name="Imagen 5" descr="Logo ESO 2023"/>
          <p:cNvPicPr>
            <a:picLocks noChangeAspect="1"/>
          </p:cNvPicPr>
          <p:nvPr/>
        </p:nvPicPr>
        <p:blipFill>
          <a:blip r:embed="rId2"/>
          <a:stretch>
            <a:fillRect/>
          </a:stretch>
        </p:blipFill>
        <p:spPr>
          <a:xfrm>
            <a:off x="10519410" y="-13970"/>
            <a:ext cx="1672590" cy="179578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 de texto 4"/>
          <p:cNvSpPr txBox="1"/>
          <p:nvPr/>
        </p:nvSpPr>
        <p:spPr>
          <a:xfrm>
            <a:off x="274320" y="2691130"/>
            <a:ext cx="11698605" cy="2861310"/>
          </a:xfrm>
          <a:prstGeom prst="rect">
            <a:avLst/>
          </a:prstGeom>
          <a:noFill/>
          <a:ln w="9525">
            <a:noFill/>
          </a:ln>
        </p:spPr>
        <p:txBody>
          <a:bodyPr wrap="square">
            <a:spAutoFit/>
          </a:bodyPr>
          <a:lstStyle/>
          <a:p>
            <a:pPr indent="0"/>
            <a:r>
              <a:rPr lang="en-US" sz="3600" b="1">
                <a:latin typeface="Calibri" panose="020F0502020204030204" pitchFamily="34" charset="0"/>
                <a:ea typeface="SimSun" panose="02010600030101010101" pitchFamily="2" charset="-122"/>
                <a:cs typeface="Times New Roman" panose="02020603050405020304" charset="0"/>
              </a:rPr>
              <a:t>2.- En el  Servicio Cristiano el  esfuerzo de los servidores es determinante--&gt; ir mas allá de las fuerzas propias</a:t>
            </a:r>
            <a:r>
              <a:rPr lang="en-US" sz="3600" b="0">
                <a:latin typeface="Calibri" panose="020F0502020204030204" pitchFamily="34" charset="0"/>
                <a:ea typeface="SimSun" panose="02010600030101010101" pitchFamily="2" charset="-122"/>
                <a:cs typeface="Times New Roman" panose="02020603050405020304" charset="0"/>
              </a:rPr>
              <a:t>.</a:t>
            </a:r>
          </a:p>
          <a:p>
            <a:pPr indent="0"/>
            <a:endParaRPr lang="en-US" sz="3600" b="0">
              <a:latin typeface="Calibri" panose="020F0502020204030204" pitchFamily="34" charset="0"/>
              <a:ea typeface="SimSun" panose="02010600030101010101" pitchFamily="2" charset="-122"/>
              <a:cs typeface="Times New Roman" panose="02020603050405020304" charset="0"/>
            </a:endParaRPr>
          </a:p>
          <a:p>
            <a:pPr indent="0"/>
            <a:r>
              <a:rPr lang="en-US" sz="3600" b="0">
                <a:latin typeface="Calibri" panose="020F0502020204030204" pitchFamily="34" charset="0"/>
                <a:ea typeface="SimSun" panose="02010600030101010101" pitchFamily="2" charset="-122"/>
                <a:cs typeface="Times New Roman" panose="02020603050405020304" charset="0"/>
              </a:rPr>
              <a:t>Dice el  </a:t>
            </a:r>
            <a:r>
              <a:rPr lang="en-US" sz="3600" b="0" i="1">
                <a:latin typeface="Calibri" panose="020F0502020204030204" pitchFamily="34" charset="0"/>
                <a:ea typeface="SimSun" panose="02010600030101010101" pitchFamily="2" charset="-122"/>
                <a:cs typeface="Times New Roman" panose="02020603050405020304" charset="0"/>
              </a:rPr>
              <a:t>V:18b. procuraban llevarle adentro y ponerle delante de él.</a:t>
            </a:r>
            <a:endParaRPr lang="en-US" altLang="en-US" sz="3600" b="0" i="1">
              <a:latin typeface="Calibri" panose="020F0502020204030204" pitchFamily="34" charset="0"/>
              <a:ea typeface="SimSun" panose="02010600030101010101" pitchFamily="2" charset="-122"/>
              <a:cs typeface="Times New Roman" panose="02020603050405020304" charset="0"/>
            </a:endParaRPr>
          </a:p>
        </p:txBody>
      </p:sp>
      <p:pic>
        <p:nvPicPr>
          <p:cNvPr id="6" name="Imagen 5" descr="Logo ESO 2023"/>
          <p:cNvPicPr>
            <a:picLocks noChangeAspect="1"/>
          </p:cNvPicPr>
          <p:nvPr/>
        </p:nvPicPr>
        <p:blipFill>
          <a:blip r:embed="rId2"/>
          <a:stretch>
            <a:fillRect/>
          </a:stretch>
        </p:blipFill>
        <p:spPr>
          <a:xfrm>
            <a:off x="10519410" y="-13970"/>
            <a:ext cx="1672590" cy="179578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 de texto 2"/>
          <p:cNvSpPr txBox="1"/>
          <p:nvPr/>
        </p:nvSpPr>
        <p:spPr>
          <a:xfrm>
            <a:off x="176530" y="2691130"/>
            <a:ext cx="11797030" cy="2861310"/>
          </a:xfrm>
          <a:prstGeom prst="rect">
            <a:avLst/>
          </a:prstGeom>
          <a:noFill/>
          <a:ln w="9525">
            <a:noFill/>
          </a:ln>
        </p:spPr>
        <p:txBody>
          <a:bodyPr wrap="square">
            <a:spAutoFit/>
          </a:bodyPr>
          <a:lstStyle/>
          <a:p>
            <a:pPr indent="0"/>
            <a:r>
              <a:rPr lang="en-US" sz="3600" b="1">
                <a:latin typeface="Calibri" panose="020F0502020204030204" pitchFamily="34" charset="0"/>
                <a:ea typeface="SimSun" panose="02010600030101010101" pitchFamily="2" charset="-122"/>
                <a:cs typeface="Times New Roman" panose="02020603050405020304" charset="0"/>
              </a:rPr>
              <a:t>3.- En el  Servicio Cristiano los obstáculos son vencido por los servidores. --&gt; los tropiezos en el camino</a:t>
            </a:r>
            <a:r>
              <a:rPr lang="es-VE" altLang="en-US" sz="3600" b="1">
                <a:latin typeface="Calibri" panose="020F0502020204030204" pitchFamily="34" charset="0"/>
                <a:ea typeface="SimSun" panose="02010600030101010101" pitchFamily="2" charset="-122"/>
                <a:cs typeface="Times New Roman" panose="02020603050405020304" charset="0"/>
              </a:rPr>
              <a:t>.</a:t>
            </a:r>
          </a:p>
          <a:p>
            <a:pPr indent="0"/>
            <a:endParaRPr lang="en-US" sz="3600" b="0">
              <a:latin typeface="Calibri" panose="020F0502020204030204" pitchFamily="34" charset="0"/>
              <a:ea typeface="SimSun" panose="02010600030101010101" pitchFamily="2" charset="-122"/>
              <a:cs typeface="Times New Roman" panose="02020603050405020304" charset="0"/>
            </a:endParaRPr>
          </a:p>
          <a:p>
            <a:pPr indent="0"/>
            <a:r>
              <a:rPr lang="en-US" sz="3600" b="0">
                <a:latin typeface="Calibri" panose="020F0502020204030204" pitchFamily="34" charset="0"/>
                <a:ea typeface="SimSun" panose="02010600030101010101" pitchFamily="2" charset="-122"/>
                <a:cs typeface="Times New Roman" panose="02020603050405020304" charset="0"/>
              </a:rPr>
              <a:t>Dice el </a:t>
            </a:r>
            <a:r>
              <a:rPr lang="en-US" sz="3600" b="0" i="1">
                <a:latin typeface="Calibri" panose="020F0502020204030204" pitchFamily="34" charset="0"/>
                <a:ea typeface="SimSun" panose="02010600030101010101" pitchFamily="2" charset="-122"/>
                <a:cs typeface="Times New Roman" panose="02020603050405020304" charset="0"/>
              </a:rPr>
              <a:t>V:19 Pero no hallando cómo hacerlo a causa de la multitud, subieron encima de la casa</a:t>
            </a:r>
            <a:r>
              <a:rPr lang="en-US" sz="3600" b="0">
                <a:latin typeface="Calibri" panose="020F0502020204030204" pitchFamily="34" charset="0"/>
                <a:ea typeface="SimSun" panose="02010600030101010101" pitchFamily="2" charset="-122"/>
                <a:cs typeface="Times New Roman" panose="02020603050405020304" charset="0"/>
              </a:rPr>
              <a:t>.</a:t>
            </a:r>
            <a:endParaRPr lang="en-US" altLang="en-US" sz="3600" b="0">
              <a:latin typeface="Calibri" panose="020F0502020204030204" pitchFamily="34" charset="0"/>
              <a:ea typeface="SimSun" panose="02010600030101010101" pitchFamily="2" charset="-122"/>
              <a:cs typeface="Times New Roman" panose="02020603050405020304" charset="0"/>
            </a:endParaRPr>
          </a:p>
        </p:txBody>
      </p:sp>
      <p:pic>
        <p:nvPicPr>
          <p:cNvPr id="6" name="Imagen 5" descr="Logo ESO 2023"/>
          <p:cNvPicPr>
            <a:picLocks noChangeAspect="1"/>
          </p:cNvPicPr>
          <p:nvPr/>
        </p:nvPicPr>
        <p:blipFill>
          <a:blip r:embed="rId2"/>
          <a:stretch>
            <a:fillRect/>
          </a:stretch>
        </p:blipFill>
        <p:spPr>
          <a:xfrm>
            <a:off x="10519410" y="-13970"/>
            <a:ext cx="1672590" cy="179578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 de texto 1"/>
          <p:cNvSpPr txBox="1"/>
          <p:nvPr/>
        </p:nvSpPr>
        <p:spPr>
          <a:xfrm>
            <a:off x="232410" y="2829560"/>
            <a:ext cx="11699240" cy="2306955"/>
          </a:xfrm>
          <a:prstGeom prst="rect">
            <a:avLst/>
          </a:prstGeom>
          <a:noFill/>
          <a:ln w="9525">
            <a:noFill/>
          </a:ln>
        </p:spPr>
        <p:txBody>
          <a:bodyPr wrap="square">
            <a:spAutoFit/>
          </a:bodyPr>
          <a:lstStyle/>
          <a:p>
            <a:pPr indent="0"/>
            <a:r>
              <a:rPr lang="en-US" sz="3600" b="1">
                <a:latin typeface="Calibri" panose="020F0502020204030204" pitchFamily="34" charset="0"/>
                <a:ea typeface="SimSun" panose="02010600030101010101" pitchFamily="2" charset="-122"/>
                <a:cs typeface="Times New Roman" panose="02020603050405020304" charset="0"/>
              </a:rPr>
              <a:t>4.- En el  Servicio Cristiano hay costos costos que deben ser pagados</a:t>
            </a:r>
            <a:r>
              <a:rPr lang="en-US" sz="3600" b="0">
                <a:latin typeface="Calibri" panose="020F0502020204030204" pitchFamily="34" charset="0"/>
                <a:ea typeface="SimSun" panose="02010600030101010101" pitchFamily="2" charset="-122"/>
                <a:cs typeface="Times New Roman" panose="02020603050405020304" charset="0"/>
              </a:rPr>
              <a:t>.</a:t>
            </a:r>
          </a:p>
          <a:p>
            <a:pPr indent="0"/>
            <a:endParaRPr lang="en-US" sz="3600" b="0">
              <a:latin typeface="Calibri" panose="020F0502020204030204" pitchFamily="34" charset="0"/>
              <a:ea typeface="SimSun" panose="02010600030101010101" pitchFamily="2" charset="-122"/>
              <a:cs typeface="Times New Roman" panose="02020603050405020304" charset="0"/>
            </a:endParaRPr>
          </a:p>
          <a:p>
            <a:pPr indent="0"/>
            <a:r>
              <a:rPr lang="en-US" sz="3600" b="0">
                <a:latin typeface="Calibri" panose="020F0502020204030204" pitchFamily="34" charset="0"/>
                <a:ea typeface="SimSun" panose="02010600030101010101" pitchFamily="2" charset="-122"/>
                <a:cs typeface="Times New Roman" panose="02020603050405020304" charset="0"/>
              </a:rPr>
              <a:t>Dice el </a:t>
            </a:r>
            <a:r>
              <a:rPr lang="en-US" sz="3600" b="0" i="1">
                <a:latin typeface="Calibri" panose="020F0502020204030204" pitchFamily="34" charset="0"/>
                <a:ea typeface="SimSun" panose="02010600030101010101" pitchFamily="2" charset="-122"/>
                <a:cs typeface="Times New Roman" panose="02020603050405020304" charset="0"/>
              </a:rPr>
              <a:t>V:19b. y por el tejado le bajaron con el lecho</a:t>
            </a:r>
            <a:r>
              <a:rPr lang="en-US" sz="3600" b="0">
                <a:latin typeface="Calibri" panose="020F0502020204030204" pitchFamily="34" charset="0"/>
                <a:ea typeface="SimSun" panose="02010600030101010101" pitchFamily="2" charset="-122"/>
                <a:cs typeface="Times New Roman" panose="02020603050405020304" charset="0"/>
              </a:rPr>
              <a:t>,</a:t>
            </a:r>
            <a:endParaRPr lang="en-US" altLang="en-US" sz="3600" b="0">
              <a:latin typeface="Calibri" panose="020F0502020204030204" pitchFamily="34" charset="0"/>
              <a:ea typeface="SimSun" panose="02010600030101010101" pitchFamily="2" charset="-122"/>
              <a:cs typeface="Times New Roman" panose="02020603050405020304" charset="0"/>
            </a:endParaRPr>
          </a:p>
        </p:txBody>
      </p:sp>
      <p:pic>
        <p:nvPicPr>
          <p:cNvPr id="6" name="Imagen 5" descr="Logo ESO 2023"/>
          <p:cNvPicPr>
            <a:picLocks noChangeAspect="1"/>
          </p:cNvPicPr>
          <p:nvPr/>
        </p:nvPicPr>
        <p:blipFill>
          <a:blip r:embed="rId2"/>
          <a:stretch>
            <a:fillRect/>
          </a:stretch>
        </p:blipFill>
        <p:spPr>
          <a:xfrm>
            <a:off x="10519410" y="-13970"/>
            <a:ext cx="1672590" cy="179578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 de texto 1"/>
          <p:cNvSpPr txBox="1"/>
          <p:nvPr/>
        </p:nvSpPr>
        <p:spPr>
          <a:xfrm>
            <a:off x="246380" y="2967990"/>
            <a:ext cx="11727180" cy="1753235"/>
          </a:xfrm>
          <a:prstGeom prst="rect">
            <a:avLst/>
          </a:prstGeom>
          <a:noFill/>
          <a:ln w="9525">
            <a:noFill/>
          </a:ln>
        </p:spPr>
        <p:txBody>
          <a:bodyPr wrap="square">
            <a:spAutoFit/>
          </a:bodyPr>
          <a:lstStyle/>
          <a:p>
            <a:pPr indent="0"/>
            <a:r>
              <a:rPr sz="3600" b="1">
                <a:latin typeface="Calibri" panose="020F0502020204030204" pitchFamily="34" charset="0"/>
                <a:ea typeface="SimSun" panose="02010600030101010101" pitchFamily="2" charset="-122"/>
                <a:cs typeface="Times New Roman" panose="02020603050405020304" charset="0"/>
              </a:rPr>
              <a:t>5.- En el  Servicio Cristiano hay objetivos claros.</a:t>
            </a:r>
          </a:p>
          <a:p>
            <a:pPr indent="0"/>
            <a:endParaRPr sz="3600" b="1">
              <a:latin typeface="Calibri" panose="020F0502020204030204" pitchFamily="34" charset="0"/>
              <a:ea typeface="SimSun" panose="02010600030101010101" pitchFamily="2" charset="-122"/>
              <a:cs typeface="Times New Roman" panose="02020603050405020304" charset="0"/>
            </a:endParaRPr>
          </a:p>
          <a:p>
            <a:pPr indent="0"/>
            <a:r>
              <a:rPr sz="3600">
                <a:latin typeface="Calibri" panose="020F0502020204030204" pitchFamily="34" charset="0"/>
                <a:ea typeface="SimSun" panose="02010600030101010101" pitchFamily="2" charset="-122"/>
                <a:cs typeface="Times New Roman" panose="02020603050405020304" charset="0"/>
              </a:rPr>
              <a:t>Dice el </a:t>
            </a:r>
            <a:r>
              <a:rPr lang="en-US" sz="3600" b="0" i="1">
                <a:latin typeface="Calibri" panose="020F0502020204030204" pitchFamily="34" charset="0"/>
                <a:ea typeface="SimSun" panose="02010600030101010101" pitchFamily="2" charset="-122"/>
                <a:cs typeface="Times New Roman" panose="02020603050405020304" charset="0"/>
              </a:rPr>
              <a:t>V:19c </a:t>
            </a:r>
            <a:r>
              <a:rPr lang="es-VE" altLang="en-US" sz="3600" b="0" i="1">
                <a:latin typeface="Calibri" panose="020F0502020204030204" pitchFamily="34" charset="0"/>
                <a:ea typeface="SimSun" panose="02010600030101010101" pitchFamily="2" charset="-122"/>
                <a:cs typeface="Times New Roman" panose="02020603050405020304" charset="0"/>
              </a:rPr>
              <a:t>“</a:t>
            </a:r>
            <a:r>
              <a:rPr lang="en-US" sz="3600" b="0" i="1">
                <a:latin typeface="Calibri" panose="020F0502020204030204" pitchFamily="34" charset="0"/>
                <a:ea typeface="SimSun" panose="02010600030101010101" pitchFamily="2" charset="-122"/>
                <a:cs typeface="Times New Roman" panose="02020603050405020304" charset="0"/>
              </a:rPr>
              <a:t>poniéndole en medio, delante de Jesús</a:t>
            </a:r>
            <a:r>
              <a:rPr lang="es-VE" altLang="en-US" sz="3600" b="0" i="1">
                <a:latin typeface="Calibri" panose="020F0502020204030204" pitchFamily="34" charset="0"/>
                <a:ea typeface="SimSun" panose="02010600030101010101" pitchFamily="2" charset="-122"/>
                <a:cs typeface="Times New Roman" panose="02020603050405020304" charset="0"/>
              </a:rPr>
              <a:t>”</a:t>
            </a:r>
            <a:r>
              <a:rPr lang="en-US" sz="3600" b="0">
                <a:latin typeface="Calibri" panose="020F0502020204030204" pitchFamily="34" charset="0"/>
                <a:ea typeface="SimSun" panose="02010600030101010101" pitchFamily="2" charset="-122"/>
                <a:cs typeface="Times New Roman" panose="02020603050405020304" charset="0"/>
              </a:rPr>
              <a:t>.</a:t>
            </a:r>
            <a:endParaRPr lang="en-US" altLang="en-US" sz="3600" b="0">
              <a:latin typeface="Calibri" panose="020F0502020204030204" pitchFamily="34" charset="0"/>
              <a:ea typeface="SimSun" panose="02010600030101010101" pitchFamily="2" charset="-122"/>
              <a:cs typeface="Times New Roman" panose="02020603050405020304" charset="0"/>
            </a:endParaRPr>
          </a:p>
        </p:txBody>
      </p:sp>
      <p:pic>
        <p:nvPicPr>
          <p:cNvPr id="6" name="Imagen 5" descr="Logo ESO 2023"/>
          <p:cNvPicPr>
            <a:picLocks noChangeAspect="1"/>
          </p:cNvPicPr>
          <p:nvPr/>
        </p:nvPicPr>
        <p:blipFill>
          <a:blip r:embed="rId2"/>
          <a:stretch>
            <a:fillRect/>
          </a:stretch>
        </p:blipFill>
        <p:spPr>
          <a:xfrm>
            <a:off x="10519410" y="-13970"/>
            <a:ext cx="1672590" cy="179578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3827780" y="720725"/>
            <a:ext cx="8065135" cy="4864735"/>
          </a:xfrm>
        </p:spPr>
        <p:txBody>
          <a:bodyPr>
            <a:noAutofit/>
          </a:bodyPr>
          <a:lstStyle/>
          <a:p>
            <a:pPr algn="ctr"/>
            <a:r>
              <a:rPr lang="en-US" altLang="zh-CN" sz="7200" b="1" dirty="0"/>
              <a:t>C</a:t>
            </a:r>
            <a:r>
              <a:rPr lang="es-VE" altLang="en-US" sz="7200" b="1" dirty="0"/>
              <a:t>ompasión y Gracia, Paradigmas del Servico Cristiano</a:t>
            </a:r>
            <a:endParaRPr lang="en-US" altLang="zh-CN" sz="7200" b="1" dirty="0"/>
          </a:p>
          <a:p>
            <a:pPr algn="ctr"/>
            <a:endParaRPr lang="en-US" altLang="zh-CN" sz="7200" b="1" dirty="0"/>
          </a:p>
        </p:txBody>
      </p:sp>
      <p:sp>
        <p:nvSpPr>
          <p:cNvPr id="2" name="Rectángulo 1"/>
          <p:cNvSpPr/>
          <p:nvPr/>
        </p:nvSpPr>
        <p:spPr>
          <a:xfrm>
            <a:off x="1510030" y="894080"/>
            <a:ext cx="1501140" cy="3153410"/>
          </a:xfrm>
          <a:prstGeom prst="rect">
            <a:avLst/>
          </a:prstGeom>
          <a:noFill/>
          <a:ln>
            <a:noFill/>
          </a:ln>
        </p:spPr>
        <p:txBody>
          <a:bodyPr wrap="square" rtlCol="0" anchor="t">
            <a:spAutoFit/>
          </a:bodyPr>
          <a:lstStyle/>
          <a:p>
            <a:pPr algn="ctr"/>
            <a:r>
              <a:rPr lang="es-VE" altLang="es-ES" sz="19900" b="1">
                <a:ln w="6600">
                  <a:solidFill>
                    <a:schemeClr val="accent2"/>
                  </a:solidFill>
                  <a:prstDash val="solid"/>
                </a:ln>
                <a:solidFill>
                  <a:srgbClr val="FFFFFF"/>
                </a:solidFill>
                <a:effectLst>
                  <a:outerShdw dist="38100" dir="2700000" algn="tl" rotWithShape="0">
                    <a:schemeClr val="accent2"/>
                  </a:outerShdw>
                </a:effectLst>
              </a:rPr>
              <a:t>1</a:t>
            </a:r>
          </a:p>
        </p:txBody>
      </p:sp>
      <p:pic>
        <p:nvPicPr>
          <p:cNvPr id="4" name="Imagen 3" descr="Logo ESO 2023"/>
          <p:cNvPicPr>
            <a:picLocks noChangeAspect="1"/>
          </p:cNvPicPr>
          <p:nvPr/>
        </p:nvPicPr>
        <p:blipFill>
          <a:blip r:embed="rId2"/>
          <a:stretch>
            <a:fillRect/>
          </a:stretch>
        </p:blipFill>
        <p:spPr>
          <a:xfrm>
            <a:off x="10220325" y="4873534"/>
            <a:ext cx="1672590" cy="1795780"/>
          </a:xfrm>
          <a:prstGeom prst="rect">
            <a:avLst/>
          </a:prstGeom>
        </p:spPr>
      </p:pic>
    </p:spTree>
    <p:extLst>
      <p:ext uri="{BB962C8B-B14F-4D97-AF65-F5344CB8AC3E}">
        <p14:creationId xmlns:p14="http://schemas.microsoft.com/office/powerpoint/2010/main" val="38643334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 de texto 1"/>
          <p:cNvSpPr txBox="1"/>
          <p:nvPr/>
        </p:nvSpPr>
        <p:spPr>
          <a:xfrm>
            <a:off x="274320" y="2829560"/>
            <a:ext cx="11573510" cy="2306955"/>
          </a:xfrm>
          <a:prstGeom prst="rect">
            <a:avLst/>
          </a:prstGeom>
          <a:noFill/>
          <a:ln w="9525">
            <a:noFill/>
          </a:ln>
        </p:spPr>
        <p:txBody>
          <a:bodyPr wrap="square">
            <a:spAutoFit/>
          </a:bodyPr>
          <a:lstStyle/>
          <a:p>
            <a:pPr indent="0"/>
            <a:r>
              <a:rPr lang="en-US" sz="3600" b="1">
                <a:latin typeface="Calibri" panose="020F0502020204030204" pitchFamily="34" charset="0"/>
                <a:ea typeface="SimSun" panose="02010600030101010101" pitchFamily="2" charset="-122"/>
                <a:cs typeface="Times New Roman" panose="02020603050405020304" charset="0"/>
              </a:rPr>
              <a:t>6.- En </a:t>
            </a:r>
            <a:r>
              <a:rPr lang="es-VE" altLang="en-US" sz="3600" b="1">
                <a:latin typeface="Calibri" panose="020F0502020204030204" pitchFamily="34" charset="0"/>
                <a:ea typeface="SimSun" panose="02010600030101010101" pitchFamily="2" charset="-122"/>
                <a:cs typeface="Times New Roman" panose="02020603050405020304" charset="0"/>
              </a:rPr>
              <a:t>e</a:t>
            </a:r>
            <a:r>
              <a:rPr lang="en-US" sz="3600" b="1">
                <a:latin typeface="Calibri" panose="020F0502020204030204" pitchFamily="34" charset="0"/>
                <a:ea typeface="SimSun" panose="02010600030101010101" pitchFamily="2" charset="-122"/>
                <a:cs typeface="Times New Roman" panose="02020603050405020304" charset="0"/>
              </a:rPr>
              <a:t>l  Servicio Cristiano hay convicción personal y fe.</a:t>
            </a:r>
            <a:endParaRPr lang="en-US" sz="3600" b="0">
              <a:latin typeface="Calibri" panose="020F0502020204030204" pitchFamily="34" charset="0"/>
              <a:ea typeface="SimSun" panose="02010600030101010101" pitchFamily="2" charset="-122"/>
              <a:cs typeface="Times New Roman" panose="02020603050405020304" charset="0"/>
            </a:endParaRPr>
          </a:p>
          <a:p>
            <a:pPr indent="0"/>
            <a:r>
              <a:rPr lang="en-US" sz="3600" b="0">
                <a:latin typeface="Calibri" panose="020F0502020204030204" pitchFamily="34" charset="0"/>
                <a:ea typeface="SimSun" panose="02010600030101010101" pitchFamily="2" charset="-122"/>
                <a:cs typeface="Times New Roman" panose="02020603050405020304" charset="0"/>
              </a:rPr>
              <a:t> </a:t>
            </a:r>
            <a:endParaRPr lang="en-US" sz="3600" b="0" i="1">
              <a:latin typeface="Calibri" panose="020F0502020204030204" pitchFamily="34" charset="0"/>
              <a:ea typeface="SimSun" panose="02010600030101010101" pitchFamily="2" charset="-122"/>
              <a:cs typeface="Times New Roman" panose="02020603050405020304" charset="0"/>
            </a:endParaRPr>
          </a:p>
          <a:p>
            <a:pPr indent="0"/>
            <a:r>
              <a:rPr lang="en-US" sz="3600" b="0" i="1">
                <a:latin typeface="Calibri" panose="020F0502020204030204" pitchFamily="34" charset="0"/>
                <a:ea typeface="SimSun" panose="02010600030101010101" pitchFamily="2" charset="-122"/>
                <a:cs typeface="Times New Roman" panose="02020603050405020304" charset="0"/>
              </a:rPr>
              <a:t>V.: 20 Al ver él la fe de ellos, le dijo: Hombre, tus pecados te son perdonados</a:t>
            </a:r>
            <a:endParaRPr lang="en-US" altLang="en-US" sz="3600" b="0" i="1">
              <a:latin typeface="Calibri" panose="020F0502020204030204" pitchFamily="34" charset="0"/>
              <a:ea typeface="SimSun" panose="02010600030101010101" pitchFamily="2" charset="-122"/>
              <a:cs typeface="Times New Roman" panose="02020603050405020304" charset="0"/>
            </a:endParaRPr>
          </a:p>
        </p:txBody>
      </p:sp>
      <p:pic>
        <p:nvPicPr>
          <p:cNvPr id="6" name="Imagen 5" descr="Logo ESO 2023"/>
          <p:cNvPicPr>
            <a:picLocks noChangeAspect="1"/>
          </p:cNvPicPr>
          <p:nvPr/>
        </p:nvPicPr>
        <p:blipFill>
          <a:blip r:embed="rId2"/>
          <a:stretch>
            <a:fillRect/>
          </a:stretch>
        </p:blipFill>
        <p:spPr>
          <a:xfrm>
            <a:off x="10519410" y="-13970"/>
            <a:ext cx="1672590" cy="179578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 de texto 1"/>
          <p:cNvSpPr txBox="1"/>
          <p:nvPr/>
        </p:nvSpPr>
        <p:spPr>
          <a:xfrm>
            <a:off x="316230" y="2691130"/>
            <a:ext cx="11656695" cy="3415030"/>
          </a:xfrm>
          <a:prstGeom prst="rect">
            <a:avLst/>
          </a:prstGeom>
          <a:noFill/>
          <a:ln w="9525">
            <a:noFill/>
          </a:ln>
        </p:spPr>
        <p:txBody>
          <a:bodyPr wrap="square">
            <a:spAutoFit/>
          </a:bodyPr>
          <a:lstStyle/>
          <a:p>
            <a:pPr indent="0"/>
            <a:r>
              <a:rPr lang="en-US" sz="3600" b="1">
                <a:latin typeface="Calibri" panose="020F0502020204030204" pitchFamily="34" charset="0"/>
                <a:ea typeface="SimSun" panose="02010600030101010101" pitchFamily="2" charset="-122"/>
                <a:cs typeface="Times New Roman" panose="02020603050405020304" charset="0"/>
              </a:rPr>
              <a:t>7.- En el Servicio Cristiano se manifiesta el poder que tiene Jesucristo para perdonar pecados</a:t>
            </a:r>
            <a:r>
              <a:rPr lang="es-VE" altLang="en-US" sz="3600" b="1">
                <a:latin typeface="Calibri" panose="020F0502020204030204" pitchFamily="34" charset="0"/>
                <a:ea typeface="SimSun" panose="02010600030101010101" pitchFamily="2" charset="-122"/>
                <a:cs typeface="Times New Roman" panose="02020603050405020304" charset="0"/>
              </a:rPr>
              <a:t>.</a:t>
            </a:r>
          </a:p>
          <a:p>
            <a:pPr indent="0"/>
            <a:endParaRPr lang="en-US" sz="3600" b="0" i="1">
              <a:latin typeface="Calibri" panose="020F0502020204030204" pitchFamily="34" charset="0"/>
              <a:ea typeface="SimSun" panose="02010600030101010101" pitchFamily="2" charset="-122"/>
              <a:cs typeface="Times New Roman" panose="02020603050405020304" charset="0"/>
            </a:endParaRPr>
          </a:p>
          <a:p>
            <a:pPr indent="0"/>
            <a:r>
              <a:rPr lang="en-US" sz="3600" b="0" i="1">
                <a:latin typeface="Calibri" panose="020F0502020204030204" pitchFamily="34" charset="0"/>
                <a:ea typeface="SimSun" panose="02010600030101010101" pitchFamily="2" charset="-122"/>
                <a:cs typeface="Times New Roman" panose="02020603050405020304" charset="0"/>
              </a:rPr>
              <a:t>V:24a Pues para que sepáis que el Hijo del Hombre tiene potestad en la tierra para perdonar pecados,  A ti te digo: Levántate, toma tu lecho, y vete a tu casa.</a:t>
            </a:r>
            <a:endParaRPr lang="en-US" altLang="en-US" sz="3600" b="0" i="1">
              <a:latin typeface="Calibri" panose="020F0502020204030204" pitchFamily="34" charset="0"/>
              <a:ea typeface="SimSun" panose="02010600030101010101" pitchFamily="2" charset="-122"/>
              <a:cs typeface="Times New Roman" panose="02020603050405020304" charset="0"/>
            </a:endParaRPr>
          </a:p>
        </p:txBody>
      </p:sp>
      <p:pic>
        <p:nvPicPr>
          <p:cNvPr id="6" name="Imagen 5" descr="Logo ESO 2023"/>
          <p:cNvPicPr>
            <a:picLocks noChangeAspect="1"/>
          </p:cNvPicPr>
          <p:nvPr/>
        </p:nvPicPr>
        <p:blipFill>
          <a:blip r:embed="rId2"/>
          <a:stretch>
            <a:fillRect/>
          </a:stretch>
        </p:blipFill>
        <p:spPr>
          <a:xfrm>
            <a:off x="10519410" y="-13970"/>
            <a:ext cx="1672590" cy="179578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uadro de texto 99"/>
          <p:cNvSpPr txBox="1"/>
          <p:nvPr/>
        </p:nvSpPr>
        <p:spPr>
          <a:xfrm>
            <a:off x="302260" y="2691130"/>
            <a:ext cx="11628755" cy="2861310"/>
          </a:xfrm>
          <a:prstGeom prst="rect">
            <a:avLst/>
          </a:prstGeom>
          <a:noFill/>
          <a:ln w="9525">
            <a:noFill/>
          </a:ln>
        </p:spPr>
        <p:txBody>
          <a:bodyPr wrap="square">
            <a:spAutoFit/>
          </a:bodyPr>
          <a:lstStyle/>
          <a:p>
            <a:pPr indent="0"/>
            <a:r>
              <a:rPr lang="en-US" sz="3600" b="1">
                <a:latin typeface="Calibri" panose="020F0502020204030204" pitchFamily="34" charset="0"/>
                <a:ea typeface="SimSun" panose="02010600030101010101" pitchFamily="2" charset="-122"/>
                <a:cs typeface="Times New Roman" panose="02020603050405020304" charset="0"/>
              </a:rPr>
              <a:t>8.- En el Servicio Cristiano </a:t>
            </a:r>
            <a:r>
              <a:rPr lang="es-VE" altLang="en-US" sz="3600" b="1">
                <a:latin typeface="Calibri" panose="020F0502020204030204" pitchFamily="34" charset="0"/>
                <a:ea typeface="SimSun" panose="02010600030101010101" pitchFamily="2" charset="-122"/>
                <a:cs typeface="Times New Roman" panose="02020603050405020304" charset="0"/>
              </a:rPr>
              <a:t>l</a:t>
            </a:r>
            <a:r>
              <a:rPr lang="en-US" sz="3600" b="1">
                <a:latin typeface="Calibri" panose="020F0502020204030204" pitchFamily="34" charset="0"/>
                <a:ea typeface="SimSun" panose="02010600030101010101" pitchFamily="2" charset="-122"/>
                <a:cs typeface="Times New Roman" panose="02020603050405020304" charset="0"/>
              </a:rPr>
              <a:t>as personas dan testimonio del salvación y transformación</a:t>
            </a:r>
            <a:r>
              <a:rPr lang="en-US" sz="3600" b="0">
                <a:latin typeface="Calibri" panose="020F0502020204030204" pitchFamily="34" charset="0"/>
                <a:ea typeface="SimSun" panose="02010600030101010101" pitchFamily="2" charset="-122"/>
                <a:cs typeface="Times New Roman" panose="02020603050405020304" charset="0"/>
              </a:rPr>
              <a:t>.</a:t>
            </a:r>
          </a:p>
          <a:p>
            <a:pPr indent="0"/>
            <a:endParaRPr lang="en-US" sz="3600" b="0" i="1">
              <a:latin typeface="Calibri" panose="020F0502020204030204" pitchFamily="34" charset="0"/>
              <a:ea typeface="SimSun" panose="02010600030101010101" pitchFamily="2" charset="-122"/>
              <a:cs typeface="Times New Roman" panose="02020603050405020304" charset="0"/>
            </a:endParaRPr>
          </a:p>
          <a:p>
            <a:pPr indent="0"/>
            <a:r>
              <a:rPr lang="en-US" sz="3600" b="0" i="1">
                <a:latin typeface="Calibri" panose="020F0502020204030204" pitchFamily="34" charset="0"/>
                <a:ea typeface="SimSun" panose="02010600030101010101" pitchFamily="2" charset="-122"/>
                <a:cs typeface="Times New Roman" panose="02020603050405020304" charset="0"/>
              </a:rPr>
              <a:t>V:25c Al instante, levantándose en presencia de ellos, y tomando el lecho en que estaba acostado, se fue a su casa</a:t>
            </a:r>
            <a:r>
              <a:rPr lang="en-US" sz="3600" b="0">
                <a:latin typeface="Calibri" panose="020F0502020204030204" pitchFamily="34" charset="0"/>
                <a:ea typeface="SimSun" panose="02010600030101010101" pitchFamily="2" charset="-122"/>
                <a:cs typeface="Times New Roman" panose="02020603050405020304" charset="0"/>
              </a:rPr>
              <a:t>.</a:t>
            </a:r>
            <a:endParaRPr lang="en-US" altLang="en-US" sz="3600" b="0">
              <a:latin typeface="Calibri" panose="020F0502020204030204" pitchFamily="34" charset="0"/>
              <a:ea typeface="SimSun" panose="02010600030101010101" pitchFamily="2" charset="-122"/>
              <a:cs typeface="Times New Roman" panose="02020603050405020304" charset="0"/>
            </a:endParaRPr>
          </a:p>
        </p:txBody>
      </p:sp>
      <p:pic>
        <p:nvPicPr>
          <p:cNvPr id="6" name="Imagen 5" descr="Logo ESO 2023"/>
          <p:cNvPicPr>
            <a:picLocks noChangeAspect="1"/>
          </p:cNvPicPr>
          <p:nvPr/>
        </p:nvPicPr>
        <p:blipFill>
          <a:blip r:embed="rId2"/>
          <a:stretch>
            <a:fillRect/>
          </a:stretch>
        </p:blipFill>
        <p:spPr>
          <a:xfrm>
            <a:off x="10519410" y="-13970"/>
            <a:ext cx="1672590" cy="179578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uadro de texto 99"/>
          <p:cNvSpPr txBox="1"/>
          <p:nvPr/>
        </p:nvSpPr>
        <p:spPr>
          <a:xfrm>
            <a:off x="317500" y="2829560"/>
            <a:ext cx="11599545" cy="2861310"/>
          </a:xfrm>
          <a:prstGeom prst="rect">
            <a:avLst/>
          </a:prstGeom>
          <a:noFill/>
          <a:ln w="9525">
            <a:noFill/>
          </a:ln>
        </p:spPr>
        <p:txBody>
          <a:bodyPr wrap="square">
            <a:spAutoFit/>
          </a:bodyPr>
          <a:lstStyle/>
          <a:p>
            <a:pPr indent="0"/>
            <a:r>
              <a:rPr lang="en-US" sz="3600" b="1">
                <a:latin typeface="Calibri" panose="020F0502020204030204" pitchFamily="34" charset="0"/>
                <a:ea typeface="SimSun" panose="02010600030101010101" pitchFamily="2" charset="-122"/>
                <a:cs typeface="Times New Roman" panose="02020603050405020304" charset="0"/>
              </a:rPr>
              <a:t>9.- En el Servicio Cristiano </a:t>
            </a:r>
            <a:r>
              <a:rPr lang="es-VE" altLang="en-US" sz="3600" b="1">
                <a:latin typeface="Calibri" panose="020F0502020204030204" pitchFamily="34" charset="0"/>
                <a:ea typeface="SimSun" panose="02010600030101010101" pitchFamily="2" charset="-122"/>
                <a:cs typeface="Times New Roman" panose="02020603050405020304" charset="0"/>
              </a:rPr>
              <a:t>l</a:t>
            </a:r>
            <a:r>
              <a:rPr lang="en-US" sz="3600" b="1">
                <a:latin typeface="Calibri" panose="020F0502020204030204" pitchFamily="34" charset="0"/>
                <a:ea typeface="SimSun" panose="02010600030101010101" pitchFamily="2" charset="-122"/>
                <a:cs typeface="Times New Roman" panose="02020603050405020304" charset="0"/>
              </a:rPr>
              <a:t>as personas  glorificar a Dios. </a:t>
            </a:r>
          </a:p>
          <a:p>
            <a:pPr indent="0"/>
            <a:r>
              <a:rPr lang="en-US" sz="3600" b="1">
                <a:latin typeface="Calibri" panose="020F0502020204030204" pitchFamily="34" charset="0"/>
                <a:ea typeface="SimSun" panose="02010600030101010101" pitchFamily="2" charset="-122"/>
                <a:cs typeface="Times New Roman" panose="02020603050405020304" charset="0"/>
              </a:rPr>
              <a:t>----&gt; esta es una parte fundamental para congregarse</a:t>
            </a:r>
            <a:r>
              <a:rPr lang="es-VE" altLang="en-US" sz="3600" b="1">
                <a:latin typeface="Calibri" panose="020F0502020204030204" pitchFamily="34" charset="0"/>
                <a:ea typeface="SimSun" panose="02010600030101010101" pitchFamily="2" charset="-122"/>
                <a:cs typeface="Times New Roman" panose="02020603050405020304" charset="0"/>
              </a:rPr>
              <a:t>.</a:t>
            </a:r>
          </a:p>
          <a:p>
            <a:pPr indent="0"/>
            <a:endParaRPr lang="en-US" sz="3600" b="0" i="1">
              <a:latin typeface="Calibri" panose="020F0502020204030204" pitchFamily="34" charset="0"/>
              <a:ea typeface="SimSun" panose="02010600030101010101" pitchFamily="2" charset="-122"/>
              <a:cs typeface="Times New Roman" panose="02020603050405020304" charset="0"/>
            </a:endParaRPr>
          </a:p>
          <a:p>
            <a:pPr indent="0"/>
            <a:r>
              <a:rPr lang="en-US" sz="3600" b="0" i="1">
                <a:latin typeface="Calibri" panose="020F0502020204030204" pitchFamily="34" charset="0"/>
                <a:ea typeface="SimSun" panose="02010600030101010101" pitchFamily="2" charset="-122"/>
                <a:cs typeface="Times New Roman" panose="02020603050405020304" charset="0"/>
              </a:rPr>
              <a:t>V:25d. y tomando el lecho en que estaba acostado, se fue a su casa, glorificando a Dios</a:t>
            </a:r>
            <a:r>
              <a:rPr lang="en-US" sz="3600" b="0">
                <a:latin typeface="Calibri" panose="020F0502020204030204" pitchFamily="34" charset="0"/>
                <a:ea typeface="SimSun" panose="02010600030101010101" pitchFamily="2" charset="-122"/>
                <a:cs typeface="Times New Roman" panose="02020603050405020304" charset="0"/>
              </a:rPr>
              <a:t>.</a:t>
            </a:r>
            <a:endParaRPr lang="en-US" altLang="en-US" sz="3600" b="0">
              <a:latin typeface="Calibri" panose="020F0502020204030204" pitchFamily="34" charset="0"/>
              <a:ea typeface="SimSun" panose="02010600030101010101" pitchFamily="2" charset="-122"/>
              <a:cs typeface="Times New Roman" panose="02020603050405020304" charset="0"/>
            </a:endParaRPr>
          </a:p>
        </p:txBody>
      </p:sp>
      <p:pic>
        <p:nvPicPr>
          <p:cNvPr id="6" name="Imagen 5" descr="Logo ESO 2023"/>
          <p:cNvPicPr>
            <a:picLocks noChangeAspect="1"/>
          </p:cNvPicPr>
          <p:nvPr/>
        </p:nvPicPr>
        <p:blipFill>
          <a:blip r:embed="rId2"/>
          <a:stretch>
            <a:fillRect/>
          </a:stretch>
        </p:blipFill>
        <p:spPr>
          <a:xfrm>
            <a:off x="10519410" y="-13970"/>
            <a:ext cx="1672590" cy="179578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uadro de texto 99"/>
          <p:cNvSpPr txBox="1"/>
          <p:nvPr/>
        </p:nvSpPr>
        <p:spPr>
          <a:xfrm>
            <a:off x="372745" y="2691130"/>
            <a:ext cx="11489055" cy="3415030"/>
          </a:xfrm>
          <a:prstGeom prst="rect">
            <a:avLst/>
          </a:prstGeom>
          <a:noFill/>
          <a:ln w="9525">
            <a:noFill/>
          </a:ln>
        </p:spPr>
        <p:txBody>
          <a:bodyPr wrap="square">
            <a:spAutoFit/>
          </a:bodyPr>
          <a:lstStyle/>
          <a:p>
            <a:pPr indent="0"/>
            <a:r>
              <a:rPr lang="en-US" sz="3600" b="1">
                <a:latin typeface="Calibri" panose="020F0502020204030204" pitchFamily="34" charset="0"/>
                <a:ea typeface="SimSun" panose="02010600030101010101" pitchFamily="2" charset="-122"/>
                <a:cs typeface="Times New Roman" panose="02020603050405020304" charset="0"/>
              </a:rPr>
              <a:t>10.- En el Servicio Cristiano las personas invitan a otros para que también crean, den testimonio y glorifiquen a Dios</a:t>
            </a:r>
            <a:r>
              <a:rPr lang="en-US" sz="3600" b="0">
                <a:latin typeface="Calibri" panose="020F0502020204030204" pitchFamily="34" charset="0"/>
                <a:ea typeface="SimSun" panose="02010600030101010101" pitchFamily="2" charset="-122"/>
                <a:cs typeface="Times New Roman" panose="02020603050405020304" charset="0"/>
              </a:rPr>
              <a:t>.</a:t>
            </a:r>
          </a:p>
          <a:p>
            <a:pPr indent="0"/>
            <a:endParaRPr lang="en-US" sz="3600" b="0" i="1">
              <a:latin typeface="Calibri" panose="020F0502020204030204" pitchFamily="34" charset="0"/>
              <a:ea typeface="SimSun" panose="02010600030101010101" pitchFamily="2" charset="-122"/>
              <a:cs typeface="Times New Roman" panose="02020603050405020304" charset="0"/>
            </a:endParaRPr>
          </a:p>
          <a:p>
            <a:pPr indent="0"/>
            <a:r>
              <a:rPr lang="en-US" sz="3600" b="0" i="1">
                <a:latin typeface="Calibri" panose="020F0502020204030204" pitchFamily="34" charset="0"/>
                <a:ea typeface="SimSun" panose="02010600030101010101" pitchFamily="2" charset="-122"/>
                <a:cs typeface="Times New Roman" panose="02020603050405020304" charset="0"/>
              </a:rPr>
              <a:t>V:26 Y todos, sobrecogidos de asombro, glorificaban a Dios; y llenos de temor, decían: Hoy hemos visto maravillas</a:t>
            </a:r>
            <a:r>
              <a:rPr lang="en-US" sz="3600" b="0">
                <a:latin typeface="Calibri" panose="020F0502020204030204" pitchFamily="34" charset="0"/>
                <a:ea typeface="SimSun" panose="02010600030101010101" pitchFamily="2" charset="-122"/>
                <a:cs typeface="Times New Roman" panose="02020603050405020304" charset="0"/>
              </a:rPr>
              <a:t>.</a:t>
            </a:r>
            <a:endParaRPr lang="en-US" altLang="en-US" sz="3600" b="0">
              <a:latin typeface="Calibri" panose="020F0502020204030204" pitchFamily="34" charset="0"/>
              <a:ea typeface="SimSun" panose="02010600030101010101" pitchFamily="2" charset="-122"/>
              <a:cs typeface="Times New Roman" panose="02020603050405020304" charset="0"/>
            </a:endParaRPr>
          </a:p>
        </p:txBody>
      </p:sp>
      <p:pic>
        <p:nvPicPr>
          <p:cNvPr id="2" name="Imagen 1"/>
          <p:cNvPicPr>
            <a:picLocks noChangeAspect="1"/>
          </p:cNvPicPr>
          <p:nvPr/>
        </p:nvPicPr>
        <p:blipFill>
          <a:blip r:embed="rId2"/>
          <a:stretch>
            <a:fillRect/>
          </a:stretch>
        </p:blipFill>
        <p:spPr>
          <a:xfrm>
            <a:off x="10595610" y="0"/>
            <a:ext cx="1596390" cy="15875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3827780" y="720725"/>
            <a:ext cx="8065135" cy="4864735"/>
          </a:xfrm>
        </p:spPr>
        <p:txBody>
          <a:bodyPr>
            <a:noAutofit/>
          </a:bodyPr>
          <a:lstStyle/>
          <a:p>
            <a:pPr algn="ctr"/>
            <a:r>
              <a:rPr lang="en-US" altLang="zh-CN" sz="7200" b="1" dirty="0"/>
              <a:t>C</a:t>
            </a:r>
            <a:r>
              <a:rPr lang="es-VE" altLang="en-US" sz="7200" b="1" dirty="0"/>
              <a:t>ompasión y Gracia, Paradigmas del Servico Cristiano</a:t>
            </a:r>
            <a:endParaRPr lang="en-US" altLang="zh-CN" sz="7200" b="1" dirty="0"/>
          </a:p>
          <a:p>
            <a:pPr algn="ctr"/>
            <a:endParaRPr lang="en-US" altLang="zh-CN" sz="8000" b="1" dirty="0"/>
          </a:p>
        </p:txBody>
      </p:sp>
      <p:sp>
        <p:nvSpPr>
          <p:cNvPr id="2" name="Rectángulo 1"/>
          <p:cNvSpPr/>
          <p:nvPr/>
        </p:nvSpPr>
        <p:spPr>
          <a:xfrm>
            <a:off x="1510030" y="894080"/>
            <a:ext cx="1501140" cy="3153410"/>
          </a:xfrm>
          <a:prstGeom prst="rect">
            <a:avLst/>
          </a:prstGeom>
          <a:noFill/>
          <a:ln>
            <a:noFill/>
          </a:ln>
        </p:spPr>
        <p:txBody>
          <a:bodyPr wrap="square" rtlCol="0" anchor="t">
            <a:spAutoFit/>
          </a:bodyPr>
          <a:lstStyle/>
          <a:p>
            <a:pPr algn="ctr"/>
            <a:r>
              <a:rPr lang="es-VE" altLang="es-ES" sz="19900" b="1" dirty="0">
                <a:ln w="6600">
                  <a:solidFill>
                    <a:schemeClr val="accent2"/>
                  </a:solidFill>
                  <a:prstDash val="solid"/>
                </a:ln>
                <a:solidFill>
                  <a:srgbClr val="FFFFFF"/>
                </a:solidFill>
                <a:effectLst>
                  <a:outerShdw dist="38100" dir="2700000" algn="tl" rotWithShape="0">
                    <a:schemeClr val="accent2"/>
                  </a:outerShdw>
                </a:effectLst>
              </a:rPr>
              <a:t>2</a:t>
            </a:r>
          </a:p>
        </p:txBody>
      </p:sp>
      <p:pic>
        <p:nvPicPr>
          <p:cNvPr id="4" name="Imagen 3" descr="Logo ESO 2023"/>
          <p:cNvPicPr>
            <a:picLocks noChangeAspect="1"/>
          </p:cNvPicPr>
          <p:nvPr/>
        </p:nvPicPr>
        <p:blipFill>
          <a:blip r:embed="rId2"/>
          <a:stretch>
            <a:fillRect/>
          </a:stretch>
        </p:blipFill>
        <p:spPr>
          <a:xfrm>
            <a:off x="10220325" y="4873534"/>
            <a:ext cx="1672590" cy="179578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uadro de texto 99"/>
          <p:cNvSpPr txBox="1"/>
          <p:nvPr/>
        </p:nvSpPr>
        <p:spPr>
          <a:xfrm>
            <a:off x="274955" y="2136775"/>
            <a:ext cx="11642090" cy="4523105"/>
          </a:xfrm>
          <a:prstGeom prst="rect">
            <a:avLst/>
          </a:prstGeom>
          <a:noFill/>
          <a:ln w="9525">
            <a:noFill/>
          </a:ln>
        </p:spPr>
        <p:txBody>
          <a:bodyPr wrap="square">
            <a:spAutoFit/>
          </a:bodyPr>
          <a:lstStyle/>
          <a:p>
            <a:pPr indent="0"/>
            <a:r>
              <a:rPr lang="en-US" sz="3600" b="1" u="sng">
                <a:latin typeface="Calibri" panose="020F0502020204030204" pitchFamily="34" charset="0"/>
                <a:ea typeface="SimSun" panose="02010600030101010101" pitchFamily="2" charset="-122"/>
                <a:cs typeface="Times New Roman" panose="02020603050405020304" charset="0"/>
              </a:rPr>
              <a:t>PARADIGMA</a:t>
            </a:r>
            <a:r>
              <a:rPr lang="en-US" sz="3600" b="1">
                <a:latin typeface="Calibri" panose="020F0502020204030204" pitchFamily="34" charset="0"/>
                <a:ea typeface="SimSun" panose="02010600030101010101" pitchFamily="2" charset="-122"/>
                <a:cs typeface="Times New Roman" panose="02020603050405020304" charset="0"/>
              </a:rPr>
              <a:t>:</a:t>
            </a:r>
            <a:endParaRPr lang="en-US" sz="3600" b="0">
              <a:latin typeface="Wingdings" panose="05000000000000000000" charset="0"/>
              <a:ea typeface="SimSun" panose="02010600030101010101" pitchFamily="2" charset="-122"/>
            </a:endParaRPr>
          </a:p>
          <a:p>
            <a:pPr indent="0"/>
            <a:r>
              <a:rPr lang="en-US" sz="3600" b="0">
                <a:latin typeface="Wingdings" panose="05000000000000000000" charset="0"/>
                <a:ea typeface="SimSun" panose="02010600030101010101" pitchFamily="2" charset="-122"/>
              </a:rPr>
              <a:t>Ø </a:t>
            </a:r>
            <a:r>
              <a:rPr lang="en-US" sz="3600" b="0">
                <a:latin typeface="Calibri" panose="020F0502020204030204" pitchFamily="34" charset="0"/>
                <a:ea typeface="SimSun" panose="02010600030101010101" pitchFamily="2" charset="-122"/>
                <a:cs typeface="Times New Roman" panose="02020603050405020304" charset="0"/>
              </a:rPr>
              <a:t>Es una Teoría o conjunto de teorías cuyo núcleo central </a:t>
            </a:r>
            <a:r>
              <a:rPr lang="en-US" sz="3600" b="0" u="sng">
                <a:latin typeface="Calibri" panose="020F0502020204030204" pitchFamily="34" charset="0"/>
                <a:ea typeface="SimSun" panose="02010600030101010101" pitchFamily="2" charset="-122"/>
                <a:cs typeface="Times New Roman" panose="02020603050405020304" charset="0"/>
              </a:rPr>
              <a:t>se acepta sin cuestionar</a:t>
            </a:r>
            <a:r>
              <a:rPr lang="en-US" sz="3600" b="0">
                <a:latin typeface="Calibri" panose="020F0502020204030204" pitchFamily="34" charset="0"/>
                <a:ea typeface="SimSun" panose="02010600030101010101" pitchFamily="2" charset="-122"/>
                <a:cs typeface="Times New Roman" panose="02020603050405020304" charset="0"/>
              </a:rPr>
              <a:t> y que </a:t>
            </a:r>
            <a:r>
              <a:rPr lang="en-US" sz="3600" b="0" u="sng">
                <a:latin typeface="Calibri" panose="020F0502020204030204" pitchFamily="34" charset="0"/>
                <a:ea typeface="SimSun" panose="02010600030101010101" pitchFamily="2" charset="-122"/>
                <a:cs typeface="Times New Roman" panose="02020603050405020304" charset="0"/>
              </a:rPr>
              <a:t>suministra la base y modelo</a:t>
            </a:r>
            <a:r>
              <a:rPr lang="en-US" sz="3600" b="0">
                <a:latin typeface="Calibri" panose="020F0502020204030204" pitchFamily="34" charset="0"/>
                <a:ea typeface="SimSun" panose="02010600030101010101" pitchFamily="2" charset="-122"/>
                <a:cs typeface="Times New Roman" panose="02020603050405020304" charset="0"/>
              </a:rPr>
              <a:t> para </a:t>
            </a:r>
            <a:r>
              <a:rPr lang="en-US" sz="3600" b="0" u="sng">
                <a:latin typeface="Calibri" panose="020F0502020204030204" pitchFamily="34" charset="0"/>
                <a:ea typeface="SimSun" panose="02010600030101010101" pitchFamily="2" charset="-122"/>
                <a:cs typeface="Times New Roman" panose="02020603050405020304" charset="0"/>
              </a:rPr>
              <a:t>resolver problemas</a:t>
            </a:r>
            <a:r>
              <a:rPr lang="en-US" sz="3600" b="0">
                <a:latin typeface="Calibri" panose="020F0502020204030204" pitchFamily="34" charset="0"/>
                <a:ea typeface="SimSun" panose="02010600030101010101" pitchFamily="2" charset="-122"/>
                <a:cs typeface="Times New Roman" panose="02020603050405020304" charset="0"/>
              </a:rPr>
              <a:t> y </a:t>
            </a:r>
            <a:r>
              <a:rPr lang="en-US" sz="3600" b="0" u="sng">
                <a:latin typeface="Calibri" panose="020F0502020204030204" pitchFamily="34" charset="0"/>
                <a:ea typeface="SimSun" panose="02010600030101010101" pitchFamily="2" charset="-122"/>
                <a:cs typeface="Times New Roman" panose="02020603050405020304" charset="0"/>
              </a:rPr>
              <a:t>avanzar al conocimiento</a:t>
            </a:r>
            <a:r>
              <a:rPr lang="en-US" sz="3600" b="0">
                <a:latin typeface="Calibri" panose="020F0502020204030204" pitchFamily="34" charset="0"/>
                <a:ea typeface="SimSun" panose="02010600030101010101" pitchFamily="2" charset="-122"/>
                <a:cs typeface="Times New Roman" panose="02020603050405020304" charset="0"/>
              </a:rPr>
              <a:t> (RAE).</a:t>
            </a:r>
            <a:endParaRPr lang="en-US" sz="3600" b="0">
              <a:latin typeface="Wingdings" panose="05000000000000000000" charset="0"/>
              <a:ea typeface="SimSun" panose="02010600030101010101" pitchFamily="2" charset="-122"/>
            </a:endParaRPr>
          </a:p>
          <a:p>
            <a:pPr indent="0"/>
            <a:r>
              <a:rPr lang="en-US" sz="3600" b="0">
                <a:latin typeface="Wingdings" panose="05000000000000000000" charset="0"/>
                <a:ea typeface="SimSun" panose="02010600030101010101" pitchFamily="2" charset="-122"/>
              </a:rPr>
              <a:t>Ø </a:t>
            </a:r>
            <a:r>
              <a:rPr lang="en-US" sz="3600" b="0">
                <a:latin typeface="Calibri" panose="020F0502020204030204" pitchFamily="34" charset="0"/>
                <a:ea typeface="SimSun" panose="02010600030101010101" pitchFamily="2" charset="-122"/>
                <a:cs typeface="Times New Roman" panose="02020603050405020304" charset="0"/>
              </a:rPr>
              <a:t>Básicamente es un Conjunto de teorías que se aceptan sin cuestionar.</a:t>
            </a:r>
            <a:endParaRPr lang="en-US" sz="3600" b="0">
              <a:latin typeface="Wingdings" panose="05000000000000000000" charset="0"/>
              <a:ea typeface="SimSun" panose="02010600030101010101" pitchFamily="2" charset="-122"/>
            </a:endParaRPr>
          </a:p>
          <a:p>
            <a:pPr indent="0"/>
            <a:r>
              <a:rPr lang="en-US" sz="3600" b="0">
                <a:latin typeface="Wingdings" panose="05000000000000000000" charset="0"/>
                <a:ea typeface="SimSun" panose="02010600030101010101" pitchFamily="2" charset="-122"/>
              </a:rPr>
              <a:t>Ø </a:t>
            </a:r>
            <a:r>
              <a:rPr lang="en-US" sz="3600" b="0">
                <a:latin typeface="Calibri" panose="020F0502020204030204" pitchFamily="34" charset="0"/>
                <a:ea typeface="SimSun" panose="02010600030101010101" pitchFamily="2" charset="-122"/>
                <a:cs typeface="Times New Roman" panose="02020603050405020304" charset="0"/>
              </a:rPr>
              <a:t>Suministra la base para resolver problemas</a:t>
            </a:r>
            <a:endParaRPr lang="en-US" sz="3600" b="0">
              <a:latin typeface="Wingdings" panose="05000000000000000000" charset="0"/>
              <a:ea typeface="SimSun" panose="02010600030101010101" pitchFamily="2" charset="-122"/>
            </a:endParaRPr>
          </a:p>
          <a:p>
            <a:pPr indent="0"/>
            <a:r>
              <a:rPr lang="en-US" sz="3600" b="0">
                <a:latin typeface="Wingdings" panose="05000000000000000000" charset="0"/>
                <a:ea typeface="SimSun" panose="02010600030101010101" pitchFamily="2" charset="-122"/>
              </a:rPr>
              <a:t>Ø </a:t>
            </a:r>
            <a:r>
              <a:rPr lang="en-US" sz="3600" b="0">
                <a:latin typeface="Calibri" panose="020F0502020204030204" pitchFamily="34" charset="0"/>
                <a:ea typeface="SimSun" panose="02010600030101010101" pitchFamily="2" charset="-122"/>
                <a:cs typeface="Times New Roman" panose="02020603050405020304" charset="0"/>
              </a:rPr>
              <a:t>Para avanzar en el conocimiento</a:t>
            </a:r>
            <a:endParaRPr lang="en-US" altLang="en-US" sz="3600" b="0">
              <a:latin typeface="Calibri" panose="020F0502020204030204" pitchFamily="34" charset="0"/>
              <a:ea typeface="SimSun" panose="02010600030101010101" pitchFamily="2" charset="-122"/>
              <a:cs typeface="Times New Roman" panose="02020603050405020304" charset="0"/>
            </a:endParaRPr>
          </a:p>
        </p:txBody>
      </p:sp>
      <p:sp>
        <p:nvSpPr>
          <p:cNvPr id="2" name="Cuadro de texto 1"/>
          <p:cNvSpPr txBox="1"/>
          <p:nvPr/>
        </p:nvSpPr>
        <p:spPr>
          <a:xfrm>
            <a:off x="666750" y="422910"/>
            <a:ext cx="9404350" cy="922020"/>
          </a:xfrm>
          <a:prstGeom prst="rect">
            <a:avLst/>
          </a:prstGeom>
          <a:noFill/>
        </p:spPr>
        <p:txBody>
          <a:bodyPr wrap="none" rtlCol="0" anchor="t">
            <a:spAutoFit/>
          </a:bodyPr>
          <a:lstStyle/>
          <a:p>
            <a:r>
              <a:rPr lang="es-VE" altLang="en-US" sz="5400" b="1" dirty="0">
                <a:sym typeface="+mn-ea"/>
              </a:rPr>
              <a:t>Paradigmas del Servico Cristiano</a:t>
            </a:r>
          </a:p>
        </p:txBody>
      </p:sp>
      <p:pic>
        <p:nvPicPr>
          <p:cNvPr id="6" name="Imagen 5" descr="Logo ESO 2023"/>
          <p:cNvPicPr>
            <a:picLocks noChangeAspect="1"/>
          </p:cNvPicPr>
          <p:nvPr/>
        </p:nvPicPr>
        <p:blipFill>
          <a:blip r:embed="rId2"/>
          <a:stretch>
            <a:fillRect/>
          </a:stretch>
        </p:blipFill>
        <p:spPr>
          <a:xfrm>
            <a:off x="10519410" y="-13970"/>
            <a:ext cx="1672590" cy="179578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uadro de texto 99"/>
          <p:cNvSpPr txBox="1"/>
          <p:nvPr/>
        </p:nvSpPr>
        <p:spPr>
          <a:xfrm>
            <a:off x="281305" y="2113915"/>
            <a:ext cx="11628755" cy="4523105"/>
          </a:xfrm>
          <a:prstGeom prst="rect">
            <a:avLst/>
          </a:prstGeom>
          <a:noFill/>
          <a:ln w="9525">
            <a:noFill/>
          </a:ln>
        </p:spPr>
        <p:txBody>
          <a:bodyPr wrap="square">
            <a:spAutoFit/>
          </a:bodyPr>
          <a:lstStyle/>
          <a:p>
            <a:pPr marL="266700" indent="-266700"/>
            <a:r>
              <a:rPr lang="en-US" sz="3200" b="0">
                <a:latin typeface="Wingdings" panose="05000000000000000000" charset="0"/>
                <a:ea typeface="SimSun" panose="02010600030101010101" pitchFamily="2" charset="-122"/>
              </a:rPr>
              <a:t>Ø</a:t>
            </a:r>
            <a:r>
              <a:rPr lang="es-VE" altLang="en-US" sz="3200" b="0">
                <a:latin typeface="Calibri" panose="020F0502020204030204" pitchFamily="34" charset="0"/>
                <a:ea typeface="SimSun" panose="02010600030101010101" pitchFamily="2" charset="-122"/>
                <a:cs typeface="Times New Roman" panose="02020603050405020304" charset="0"/>
              </a:rPr>
              <a:t>En</a:t>
            </a:r>
            <a:r>
              <a:rPr lang="en-US" sz="3200" b="0">
                <a:latin typeface="Calibri" panose="020F0502020204030204" pitchFamily="34" charset="0"/>
                <a:ea typeface="SimSun" panose="02010600030101010101" pitchFamily="2" charset="-122"/>
                <a:cs typeface="Times New Roman" panose="02020603050405020304" charset="0"/>
              </a:rPr>
              <a:t>tendemos por servicio cristiano como: es prestar la ayuda a quienes lo necesitan, motivado por el amor genuino que se siente por Jesucristo. </a:t>
            </a:r>
            <a:endParaRPr lang="en-US" sz="3200" b="0">
              <a:latin typeface="Wingdings" panose="05000000000000000000" charset="0"/>
              <a:ea typeface="SimSun" panose="02010600030101010101" pitchFamily="2" charset="-122"/>
            </a:endParaRPr>
          </a:p>
          <a:p>
            <a:pPr marL="266700" indent="-266700"/>
            <a:r>
              <a:rPr lang="en-US" sz="3200" b="0">
                <a:latin typeface="Wingdings" panose="05000000000000000000" charset="0"/>
                <a:ea typeface="SimSun" panose="02010600030101010101" pitchFamily="2" charset="-122"/>
              </a:rPr>
              <a:t>l </a:t>
            </a:r>
            <a:r>
              <a:rPr lang="en-US" sz="3200" b="0">
                <a:latin typeface="Calibri" panose="020F0502020204030204" pitchFamily="34" charset="0"/>
                <a:ea typeface="SimSun" panose="02010600030101010101" pitchFamily="2" charset="-122"/>
                <a:cs typeface="Times New Roman" panose="02020603050405020304" charset="0"/>
              </a:rPr>
              <a:t>Partiendo de este punto, el servicio cristiano es prestar ayuda los de adentro de la congregación, como a los de afuera de la congregación.</a:t>
            </a:r>
            <a:endParaRPr lang="en-US" sz="3200" b="0">
              <a:latin typeface="Wingdings" panose="05000000000000000000" charset="0"/>
              <a:ea typeface="SimSun" panose="02010600030101010101" pitchFamily="2" charset="-122"/>
            </a:endParaRPr>
          </a:p>
          <a:p>
            <a:pPr marL="266700" indent="-266700"/>
            <a:r>
              <a:rPr lang="en-US" sz="3200" b="0">
                <a:latin typeface="Wingdings" panose="05000000000000000000" charset="0"/>
                <a:ea typeface="SimSun" panose="02010600030101010101" pitchFamily="2" charset="-122"/>
              </a:rPr>
              <a:t>l </a:t>
            </a:r>
            <a:r>
              <a:rPr lang="en-US" sz="3200" b="0">
                <a:latin typeface="Calibri" panose="020F0502020204030204" pitchFamily="34" charset="0"/>
                <a:ea typeface="SimSun" panose="02010600030101010101" pitchFamily="2" charset="-122"/>
                <a:cs typeface="Times New Roman" panose="02020603050405020304" charset="0"/>
              </a:rPr>
              <a:t>La ayuda a los de adentro de la congregación es para su edificación y la ayuda para los de afuera de la congregación, es para que lleguen a conocer a Jesucristo.</a:t>
            </a:r>
            <a:endParaRPr lang="en-US" altLang="en-US" sz="3200" b="0">
              <a:latin typeface="Calibri" panose="020F0502020204030204" pitchFamily="34" charset="0"/>
              <a:ea typeface="SimSun" panose="02010600030101010101" pitchFamily="2" charset="-122"/>
              <a:cs typeface="Times New Roman" panose="02020603050405020304" charset="0"/>
            </a:endParaRPr>
          </a:p>
        </p:txBody>
      </p:sp>
      <p:sp>
        <p:nvSpPr>
          <p:cNvPr id="2" name="Cuadro de texto 1"/>
          <p:cNvSpPr txBox="1"/>
          <p:nvPr/>
        </p:nvSpPr>
        <p:spPr>
          <a:xfrm>
            <a:off x="485140" y="398145"/>
            <a:ext cx="4923790" cy="922020"/>
          </a:xfrm>
          <a:prstGeom prst="rect">
            <a:avLst/>
          </a:prstGeom>
          <a:noFill/>
        </p:spPr>
        <p:txBody>
          <a:bodyPr wrap="none" rtlCol="0" anchor="t">
            <a:spAutoFit/>
          </a:bodyPr>
          <a:lstStyle/>
          <a:p>
            <a:r>
              <a:rPr lang="es-VE" altLang="en-US" sz="5400" b="1" dirty="0">
                <a:sym typeface="+mn-ea"/>
              </a:rPr>
              <a:t>Servico Cristiano</a:t>
            </a:r>
          </a:p>
        </p:txBody>
      </p:sp>
      <p:pic>
        <p:nvPicPr>
          <p:cNvPr id="6" name="Imagen 5" descr="Logo ESO 2023"/>
          <p:cNvPicPr>
            <a:picLocks noChangeAspect="1"/>
          </p:cNvPicPr>
          <p:nvPr/>
        </p:nvPicPr>
        <p:blipFill>
          <a:blip r:embed="rId2"/>
          <a:stretch>
            <a:fillRect/>
          </a:stretch>
        </p:blipFill>
        <p:spPr>
          <a:xfrm>
            <a:off x="10519410" y="-13970"/>
            <a:ext cx="1672590" cy="179578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uadro de texto 99"/>
          <p:cNvSpPr txBox="1"/>
          <p:nvPr/>
        </p:nvSpPr>
        <p:spPr>
          <a:xfrm>
            <a:off x="260350" y="2552700"/>
            <a:ext cx="11712575" cy="2861310"/>
          </a:xfrm>
          <a:prstGeom prst="rect">
            <a:avLst/>
          </a:prstGeom>
          <a:noFill/>
          <a:ln w="9525">
            <a:noFill/>
          </a:ln>
        </p:spPr>
        <p:txBody>
          <a:bodyPr wrap="square">
            <a:spAutoFit/>
          </a:bodyPr>
          <a:lstStyle/>
          <a:p>
            <a:pPr indent="0"/>
            <a:r>
              <a:rPr lang="en-US" sz="3600" b="0">
                <a:latin typeface="Calibri" panose="020F0502020204030204" pitchFamily="34" charset="0"/>
                <a:ea typeface="SimSun" panose="02010600030101010101" pitchFamily="2" charset="-122"/>
                <a:cs typeface="Times New Roman" panose="02020603050405020304" charset="0"/>
              </a:rPr>
              <a:t>Chuck Colson dice: “</a:t>
            </a:r>
            <a:r>
              <a:rPr lang="en-US" sz="3600" b="0" i="1">
                <a:latin typeface="Calibri" panose="020F0502020204030204" pitchFamily="34" charset="0"/>
                <a:ea typeface="SimSun" panose="02010600030101010101" pitchFamily="2" charset="-122"/>
                <a:cs typeface="Times New Roman" panose="02020603050405020304" charset="0"/>
              </a:rPr>
              <a:t>La única y mas grande necesidad de la iglesia cristiana es entender que el cristianismo </a:t>
            </a:r>
            <a:r>
              <a:rPr lang="en-US" sz="3600" b="0" i="1" u="sng">
                <a:latin typeface="Calibri" panose="020F0502020204030204" pitchFamily="34" charset="0"/>
                <a:ea typeface="SimSun" panose="02010600030101010101" pitchFamily="2" charset="-122"/>
                <a:cs typeface="Times New Roman" panose="02020603050405020304" charset="0"/>
              </a:rPr>
              <a:t>no es solo</a:t>
            </a:r>
            <a:r>
              <a:rPr lang="en-US" sz="3600" b="0" i="1">
                <a:latin typeface="Calibri" panose="020F0502020204030204" pitchFamily="34" charset="0"/>
                <a:ea typeface="SimSun" panose="02010600030101010101" pitchFamily="2" charset="-122"/>
                <a:cs typeface="Times New Roman" panose="02020603050405020304" charset="0"/>
              </a:rPr>
              <a:t> una relación con Jesucristo. Es ver toda la realidad que lo rodea... La única y mas grande debilidad de la iglesia  es tener una visión reducida del cristianismo, a solo Jesús y yo</a:t>
            </a:r>
            <a:r>
              <a:rPr lang="en-US" sz="3600" b="0">
                <a:latin typeface="Calibri" panose="020F0502020204030204" pitchFamily="34" charset="0"/>
                <a:ea typeface="SimSun" panose="02010600030101010101" pitchFamily="2" charset="-122"/>
              </a:rPr>
              <a:t>”.</a:t>
            </a:r>
            <a:endParaRPr lang="en-US" altLang="en-US" sz="3600" b="0">
              <a:latin typeface="Calibri" panose="020F0502020204030204" pitchFamily="34" charset="0"/>
              <a:ea typeface="SimSun" panose="02010600030101010101" pitchFamily="2" charset="-122"/>
            </a:endParaRPr>
          </a:p>
        </p:txBody>
      </p:sp>
      <p:pic>
        <p:nvPicPr>
          <p:cNvPr id="6" name="Imagen 5" descr="Logo ESO 2023"/>
          <p:cNvPicPr>
            <a:picLocks noChangeAspect="1"/>
          </p:cNvPicPr>
          <p:nvPr/>
        </p:nvPicPr>
        <p:blipFill>
          <a:blip r:embed="rId2"/>
          <a:stretch>
            <a:fillRect/>
          </a:stretch>
        </p:blipFill>
        <p:spPr>
          <a:xfrm>
            <a:off x="10519410" y="-13970"/>
            <a:ext cx="1672590" cy="179578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 de texto 1"/>
          <p:cNvSpPr txBox="1"/>
          <p:nvPr/>
        </p:nvSpPr>
        <p:spPr>
          <a:xfrm>
            <a:off x="246380" y="1858645"/>
            <a:ext cx="11699240" cy="1198880"/>
          </a:xfrm>
          <a:prstGeom prst="rect">
            <a:avLst/>
          </a:prstGeom>
          <a:noFill/>
          <a:ln w="9525">
            <a:noFill/>
          </a:ln>
        </p:spPr>
        <p:txBody>
          <a:bodyPr wrap="square">
            <a:spAutoFit/>
          </a:bodyPr>
          <a:lstStyle/>
          <a:p>
            <a:pPr indent="0"/>
            <a:r>
              <a:rPr lang="en-US" sz="3600" b="1" dirty="0">
                <a:latin typeface="Calibri" panose="020F0502020204030204" pitchFamily="34" charset="0"/>
                <a:ea typeface="SimSun" panose="02010600030101010101" pitchFamily="2" charset="-122"/>
                <a:cs typeface="Times New Roman" panose="02020603050405020304" charset="0"/>
              </a:rPr>
              <a:t>PARADIGMA #1. </a:t>
            </a:r>
          </a:p>
          <a:p>
            <a:pPr indent="0"/>
            <a:r>
              <a:rPr lang="en-US" sz="3600" b="1" dirty="0">
                <a:latin typeface="Calibri" panose="020F0502020204030204" pitchFamily="34" charset="0"/>
                <a:ea typeface="SimSun" panose="02010600030101010101" pitchFamily="2" charset="-122"/>
                <a:cs typeface="Times New Roman" panose="02020603050405020304" charset="0"/>
              </a:rPr>
              <a:t>EL SERVICIO CRISTIANO PRODUCE </a:t>
            </a:r>
            <a:r>
              <a:rPr lang="en-US" sz="3600" b="1" dirty="0" smtClean="0">
                <a:latin typeface="Calibri" panose="020F0502020204030204" pitchFamily="34" charset="0"/>
                <a:ea typeface="SimSun" panose="02010600030101010101" pitchFamily="2" charset="-122"/>
                <a:cs typeface="Times New Roman" panose="02020603050405020304" charset="0"/>
              </a:rPr>
              <a:t>CRECIMIENTO</a:t>
            </a:r>
            <a:r>
              <a:rPr lang="en-US" sz="3600" b="1" u="sng" dirty="0" smtClean="0">
                <a:latin typeface="Calibri" panose="020F0502020204030204" pitchFamily="34" charset="0"/>
                <a:ea typeface="SimSun" panose="02010600030101010101" pitchFamily="2" charset="-122"/>
                <a:cs typeface="Times New Roman" panose="02020603050405020304" charset="0"/>
              </a:rPr>
              <a:t>.</a:t>
            </a:r>
            <a:endParaRPr lang="en-US" altLang="en-US" sz="3600" b="1" u="sng" dirty="0">
              <a:latin typeface="Calibri" panose="020F0502020204030204" pitchFamily="34" charset="0"/>
              <a:ea typeface="SimSun" panose="02010600030101010101" pitchFamily="2" charset="-122"/>
              <a:cs typeface="Times New Roman" panose="02020603050405020304" charset="0"/>
            </a:endParaRPr>
          </a:p>
        </p:txBody>
      </p:sp>
      <p:sp>
        <p:nvSpPr>
          <p:cNvPr id="3" name="Cuadro de texto 2"/>
          <p:cNvSpPr txBox="1"/>
          <p:nvPr/>
        </p:nvSpPr>
        <p:spPr>
          <a:xfrm>
            <a:off x="247015" y="3079750"/>
            <a:ext cx="11600815" cy="829945"/>
          </a:xfrm>
          <a:prstGeom prst="rect">
            <a:avLst/>
          </a:prstGeom>
          <a:noFill/>
          <a:ln w="9525">
            <a:noFill/>
          </a:ln>
        </p:spPr>
        <p:txBody>
          <a:bodyPr wrap="square">
            <a:spAutoFit/>
          </a:bodyPr>
          <a:lstStyle/>
          <a:p>
            <a:pPr marL="342900" indent="-342900">
              <a:buFont typeface="Wingdings" panose="05000000000000000000" charset="0"/>
              <a:buChar char="Ø"/>
            </a:pPr>
            <a:r>
              <a:rPr lang="es-VE" altLang="en-US" sz="2400" b="0" u="sng">
                <a:latin typeface="Calibri" panose="020F0502020204030204" pitchFamily="34" charset="0"/>
                <a:ea typeface="SimSun" panose="02010600030101010101" pitchFamily="2" charset="-122"/>
                <a:cs typeface="Times New Roman" panose="02020603050405020304" charset="0"/>
              </a:rPr>
              <a:t>Hechos </a:t>
            </a:r>
            <a:r>
              <a:rPr lang="en-US" sz="2400" b="0" u="sng">
                <a:latin typeface="Calibri" panose="020F0502020204030204" pitchFamily="34" charset="0"/>
                <a:ea typeface="SimSun" panose="02010600030101010101" pitchFamily="2" charset="-122"/>
                <a:cs typeface="Times New Roman" panose="02020603050405020304" charset="0"/>
              </a:rPr>
              <a:t>2:41</a:t>
            </a:r>
            <a:r>
              <a:rPr lang="en-US" sz="2400" b="0">
                <a:latin typeface="Calibri" panose="020F0502020204030204" pitchFamily="34" charset="0"/>
                <a:ea typeface="SimSun" panose="02010600030101010101" pitchFamily="2" charset="-122"/>
                <a:cs typeface="Times New Roman" panose="02020603050405020304" charset="0"/>
              </a:rPr>
              <a:t> ”</a:t>
            </a:r>
            <a:r>
              <a:rPr lang="en-US" sz="2400" b="0" i="1">
                <a:latin typeface="Calibri" panose="020F0502020204030204" pitchFamily="34" charset="0"/>
                <a:ea typeface="SimSun" panose="02010600030101010101" pitchFamily="2" charset="-122"/>
                <a:cs typeface="Times New Roman" panose="02020603050405020304" charset="0"/>
              </a:rPr>
              <a:t>Así que, los que recibieron su palabra fueron bautizados; y se añadieron aquel día como tres mil personas</a:t>
            </a:r>
            <a:r>
              <a:rPr lang="en-US" sz="2400" b="0">
                <a:latin typeface="Calibri" panose="020F0502020204030204" pitchFamily="34" charset="0"/>
                <a:ea typeface="SimSun" panose="02010600030101010101" pitchFamily="2" charset="-122"/>
                <a:cs typeface="Times New Roman" panose="02020603050405020304" charset="0"/>
              </a:rPr>
              <a:t>.”</a:t>
            </a:r>
            <a:endParaRPr lang="en-US" altLang="en-US" sz="2400" b="0">
              <a:latin typeface="Calibri" panose="020F0502020204030204" pitchFamily="34" charset="0"/>
              <a:ea typeface="SimSun" panose="02010600030101010101" pitchFamily="2" charset="-122"/>
              <a:cs typeface="Times New Roman" panose="02020603050405020304" charset="0"/>
            </a:endParaRPr>
          </a:p>
        </p:txBody>
      </p:sp>
      <p:sp>
        <p:nvSpPr>
          <p:cNvPr id="4" name="Cuadro de texto 3"/>
          <p:cNvSpPr txBox="1"/>
          <p:nvPr/>
        </p:nvSpPr>
        <p:spPr>
          <a:xfrm>
            <a:off x="246380" y="3962400"/>
            <a:ext cx="11417935" cy="829945"/>
          </a:xfrm>
          <a:prstGeom prst="rect">
            <a:avLst/>
          </a:prstGeom>
          <a:noFill/>
          <a:ln w="9525">
            <a:noFill/>
          </a:ln>
        </p:spPr>
        <p:txBody>
          <a:bodyPr wrap="square">
            <a:spAutoFit/>
          </a:bodyPr>
          <a:lstStyle/>
          <a:p>
            <a:pPr marL="342900" indent="-342900">
              <a:buFont typeface="Wingdings" panose="05000000000000000000" charset="0"/>
              <a:buChar char="Ø"/>
            </a:pPr>
            <a:r>
              <a:rPr lang="en-US" sz="2400" b="0">
                <a:latin typeface="Calibri" panose="020F0502020204030204" pitchFamily="34" charset="0"/>
                <a:ea typeface="SimSun" panose="02010600030101010101" pitchFamily="2" charset="-122"/>
                <a:cs typeface="Times New Roman" panose="02020603050405020304" charset="0"/>
              </a:rPr>
              <a:t> </a:t>
            </a:r>
            <a:r>
              <a:rPr lang="en-US" sz="2400" b="0" u="sng">
                <a:latin typeface="Calibri" panose="020F0502020204030204" pitchFamily="34" charset="0"/>
                <a:ea typeface="SimSun" panose="02010600030101010101" pitchFamily="2" charset="-122"/>
                <a:cs typeface="Times New Roman" panose="02020603050405020304" charset="0"/>
              </a:rPr>
              <a:t>Hechos 4:4</a:t>
            </a:r>
            <a:r>
              <a:rPr lang="en-US" sz="2400" b="0">
                <a:latin typeface="Calibri" panose="020F0502020204030204" pitchFamily="34" charset="0"/>
                <a:ea typeface="SimSun" panose="02010600030101010101" pitchFamily="2" charset="-122"/>
                <a:cs typeface="Times New Roman" panose="02020603050405020304" charset="0"/>
              </a:rPr>
              <a:t> “ </a:t>
            </a:r>
            <a:r>
              <a:rPr lang="en-US" sz="2400" b="0" i="1">
                <a:latin typeface="Calibri" panose="020F0502020204030204" pitchFamily="34" charset="0"/>
                <a:ea typeface="SimSun" panose="02010600030101010101" pitchFamily="2" charset="-122"/>
                <a:cs typeface="Times New Roman" panose="02020603050405020304" charset="0"/>
              </a:rPr>
              <a:t>Pero muchos de los que habían oído la palabra, creyeron; y el número de los varones era como cinco mil</a:t>
            </a:r>
            <a:r>
              <a:rPr lang="en-US" sz="2400" b="0">
                <a:latin typeface="Calibri" panose="020F0502020204030204" pitchFamily="34" charset="0"/>
                <a:ea typeface="SimSun" panose="02010600030101010101" pitchFamily="2" charset="-122"/>
                <a:cs typeface="Times New Roman" panose="02020603050405020304" charset="0"/>
              </a:rPr>
              <a:t>.”</a:t>
            </a:r>
            <a:endParaRPr lang="en-US" altLang="en-US" sz="2400" b="0">
              <a:latin typeface="Calibri" panose="020F0502020204030204" pitchFamily="34" charset="0"/>
              <a:ea typeface="SimSun" panose="02010600030101010101" pitchFamily="2" charset="-122"/>
              <a:cs typeface="Times New Roman" panose="02020603050405020304" charset="0"/>
            </a:endParaRPr>
          </a:p>
        </p:txBody>
      </p:sp>
      <p:sp>
        <p:nvSpPr>
          <p:cNvPr id="5" name="Cuadro de texto 4"/>
          <p:cNvSpPr txBox="1"/>
          <p:nvPr/>
        </p:nvSpPr>
        <p:spPr>
          <a:xfrm>
            <a:off x="247015" y="4886960"/>
            <a:ext cx="11416665" cy="829945"/>
          </a:xfrm>
          <a:prstGeom prst="rect">
            <a:avLst/>
          </a:prstGeom>
          <a:noFill/>
          <a:ln w="9525">
            <a:noFill/>
          </a:ln>
        </p:spPr>
        <p:txBody>
          <a:bodyPr wrap="square">
            <a:spAutoFit/>
          </a:bodyPr>
          <a:lstStyle/>
          <a:p>
            <a:pPr marL="342900" indent="-342900">
              <a:buFont typeface="Wingdings" panose="05000000000000000000" charset="0"/>
              <a:buChar char="Ø"/>
            </a:pPr>
            <a:r>
              <a:rPr lang="en-US" sz="2400" b="0" u="sng">
                <a:latin typeface="Calibri" panose="020F0502020204030204" pitchFamily="34" charset="0"/>
                <a:ea typeface="SimSun" panose="02010600030101010101" pitchFamily="2" charset="-122"/>
                <a:cs typeface="Times New Roman" panose="02020603050405020304" charset="0"/>
              </a:rPr>
              <a:t>Hechos 5: 14</a:t>
            </a:r>
            <a:r>
              <a:rPr lang="en-US" sz="2400" b="0">
                <a:latin typeface="Calibri" panose="020F0502020204030204" pitchFamily="34" charset="0"/>
                <a:ea typeface="SimSun" panose="02010600030101010101" pitchFamily="2" charset="-122"/>
                <a:cs typeface="Times New Roman" panose="02020603050405020304" charset="0"/>
              </a:rPr>
              <a:t> ”</a:t>
            </a:r>
            <a:r>
              <a:rPr lang="en-US" sz="2400" b="0" i="1">
                <a:latin typeface="Calibri" panose="020F0502020204030204" pitchFamily="34" charset="0"/>
                <a:ea typeface="SimSun" panose="02010600030101010101" pitchFamily="2" charset="-122"/>
                <a:cs typeface="Times New Roman" panose="02020603050405020304" charset="0"/>
              </a:rPr>
              <a:t>Y los que creían en el Señor aumentaban más, gran número así de hombres como de mujeres;</a:t>
            </a:r>
            <a:r>
              <a:rPr lang="en-US" sz="2400" b="0">
                <a:latin typeface="Calibri" panose="020F0502020204030204" pitchFamily="34" charset="0"/>
                <a:ea typeface="SimSun" panose="02010600030101010101" pitchFamily="2" charset="-122"/>
              </a:rPr>
              <a:t>”</a:t>
            </a:r>
            <a:endParaRPr lang="en-US" altLang="en-US" sz="2400" b="0">
              <a:latin typeface="Calibri" panose="020F0502020204030204" pitchFamily="34" charset="0"/>
              <a:ea typeface="SimSun" panose="02010600030101010101" pitchFamily="2" charset="-122"/>
            </a:endParaRPr>
          </a:p>
        </p:txBody>
      </p:sp>
      <p:sp>
        <p:nvSpPr>
          <p:cNvPr id="6" name="Cuadro de texto 5"/>
          <p:cNvSpPr txBox="1"/>
          <p:nvPr/>
        </p:nvSpPr>
        <p:spPr>
          <a:xfrm>
            <a:off x="246380" y="5884545"/>
            <a:ext cx="11601450" cy="829945"/>
          </a:xfrm>
          <a:prstGeom prst="rect">
            <a:avLst/>
          </a:prstGeom>
          <a:noFill/>
          <a:ln w="9525">
            <a:noFill/>
          </a:ln>
        </p:spPr>
        <p:txBody>
          <a:bodyPr wrap="square">
            <a:spAutoFit/>
          </a:bodyPr>
          <a:lstStyle/>
          <a:p>
            <a:pPr marL="342900" indent="-342900">
              <a:buFont typeface="Wingdings" panose="05000000000000000000" charset="0"/>
              <a:buChar char="Ø"/>
            </a:pPr>
            <a:r>
              <a:rPr lang="en-US" sz="2400" b="0" u="sng">
                <a:latin typeface="Calibri" panose="020F0502020204030204" pitchFamily="34" charset="0"/>
                <a:ea typeface="SimSun" panose="02010600030101010101" pitchFamily="2" charset="-122"/>
                <a:cs typeface="Times New Roman" panose="02020603050405020304" charset="0"/>
              </a:rPr>
              <a:t>Hechos 6:7</a:t>
            </a:r>
            <a:r>
              <a:rPr lang="en-US" sz="2400" b="0">
                <a:latin typeface="Calibri" panose="020F0502020204030204" pitchFamily="34" charset="0"/>
                <a:ea typeface="SimSun" panose="02010600030101010101" pitchFamily="2" charset="-122"/>
                <a:cs typeface="Times New Roman" panose="02020603050405020304" charset="0"/>
              </a:rPr>
              <a:t> ”</a:t>
            </a:r>
            <a:r>
              <a:rPr lang="en-US" sz="2400" b="0" i="1">
                <a:latin typeface="Calibri" panose="020F0502020204030204" pitchFamily="34" charset="0"/>
                <a:ea typeface="SimSun" panose="02010600030101010101" pitchFamily="2" charset="-122"/>
                <a:cs typeface="Times New Roman" panose="02020603050405020304" charset="0"/>
              </a:rPr>
              <a:t>Y crecía la palabra del Señor, y el número de los discípulos se multiplicaba grandemente en Jerusalén; también muchos de los sacerdotes obedecían a la fe.</a:t>
            </a:r>
            <a:r>
              <a:rPr lang="en-US" sz="2400" b="0">
                <a:latin typeface="Calibri" panose="020F0502020204030204" pitchFamily="34" charset="0"/>
                <a:ea typeface="SimSun" panose="02010600030101010101" pitchFamily="2" charset="-122"/>
              </a:rPr>
              <a:t>”</a:t>
            </a:r>
            <a:endParaRPr lang="en-US" altLang="en-US" sz="2400" b="0">
              <a:latin typeface="Calibri" panose="020F0502020204030204" pitchFamily="34" charset="0"/>
              <a:ea typeface="SimSun" panose="02010600030101010101" pitchFamily="2" charset="-122"/>
            </a:endParaRPr>
          </a:p>
        </p:txBody>
      </p:sp>
      <p:pic>
        <p:nvPicPr>
          <p:cNvPr id="7" name="Imagen 6" descr="Logo ESO 2023"/>
          <p:cNvPicPr>
            <a:picLocks noChangeAspect="1"/>
          </p:cNvPicPr>
          <p:nvPr/>
        </p:nvPicPr>
        <p:blipFill>
          <a:blip r:embed="rId2"/>
          <a:stretch>
            <a:fillRect/>
          </a:stretch>
        </p:blipFill>
        <p:spPr>
          <a:xfrm>
            <a:off x="10519410" y="-13970"/>
            <a:ext cx="1672590" cy="179578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s-VE" altLang="zh-CN" sz="7200" dirty="0" smtClean="0"/>
              <a:t>Definiciones</a:t>
            </a:r>
          </a:p>
        </p:txBody>
      </p:sp>
      <p:sp>
        <p:nvSpPr>
          <p:cNvPr id="3" name="Cuadro de texto 2"/>
          <p:cNvSpPr txBox="1"/>
          <p:nvPr/>
        </p:nvSpPr>
        <p:spPr>
          <a:xfrm>
            <a:off x="2195830" y="1902460"/>
            <a:ext cx="8249285" cy="4523105"/>
          </a:xfrm>
          <a:prstGeom prst="rect">
            <a:avLst/>
          </a:prstGeom>
          <a:noFill/>
          <a:ln w="9525">
            <a:noFill/>
          </a:ln>
        </p:spPr>
        <p:txBody>
          <a:bodyPr wrap="square">
            <a:spAutoFit/>
          </a:bodyPr>
          <a:lstStyle/>
          <a:p>
            <a:pPr indent="0">
              <a:lnSpc>
                <a:spcPct val="150000"/>
              </a:lnSpc>
            </a:pPr>
            <a:r>
              <a:rPr lang="es-VE" altLang="en-US" sz="4800" b="1">
                <a:latin typeface="Calibri" panose="020F0502020204030204" pitchFamily="34" charset="0"/>
                <a:ea typeface="SimSun" panose="02010600030101010101" pitchFamily="2" charset="-122"/>
                <a:cs typeface="Times New Roman" panose="02020603050405020304" charset="0"/>
              </a:rPr>
              <a:t>1.- COMPASIÓN</a:t>
            </a:r>
          </a:p>
          <a:p>
            <a:pPr indent="0">
              <a:lnSpc>
                <a:spcPct val="150000"/>
              </a:lnSpc>
            </a:pPr>
            <a:r>
              <a:rPr lang="en-US" sz="4800" b="1">
                <a:latin typeface="Calibri" panose="020F0502020204030204" pitchFamily="34" charset="0"/>
                <a:ea typeface="SimSun" panose="02010600030101010101" pitchFamily="2" charset="-122"/>
                <a:cs typeface="Times New Roman" panose="02020603050405020304" charset="0"/>
              </a:rPr>
              <a:t>2.- GRACIA</a:t>
            </a:r>
          </a:p>
          <a:p>
            <a:pPr indent="0">
              <a:lnSpc>
                <a:spcPct val="150000"/>
              </a:lnSpc>
            </a:pPr>
            <a:r>
              <a:rPr lang="en-US" sz="4800" b="1">
                <a:latin typeface="Calibri" panose="020F0502020204030204" pitchFamily="34" charset="0"/>
                <a:ea typeface="SimSun" panose="02010600030101010101" pitchFamily="2" charset="-122"/>
                <a:cs typeface="Times New Roman" panose="02020603050405020304" charset="0"/>
              </a:rPr>
              <a:t>3.- PARADIGMA</a:t>
            </a:r>
          </a:p>
          <a:p>
            <a:pPr indent="0">
              <a:lnSpc>
                <a:spcPct val="150000"/>
              </a:lnSpc>
            </a:pPr>
            <a:r>
              <a:rPr lang="en-US" sz="4800" b="1">
                <a:latin typeface="Calibri" panose="020F0502020204030204" pitchFamily="34" charset="0"/>
                <a:ea typeface="SimSun" panose="02010600030101010101" pitchFamily="2" charset="-122"/>
                <a:cs typeface="Times New Roman" panose="02020603050405020304" charset="0"/>
              </a:rPr>
              <a:t>4.- SERVICIO CRISTIANO</a:t>
            </a:r>
            <a:endParaRPr lang="en-US" altLang="en-US" sz="4800" b="1">
              <a:latin typeface="Calibri" panose="020F0502020204030204" pitchFamily="34" charset="0"/>
              <a:ea typeface="SimSun" panose="02010600030101010101" pitchFamily="2" charset="-122"/>
              <a:cs typeface="Times New Roman" panose="02020603050405020304" charset="0"/>
            </a:endParaRPr>
          </a:p>
        </p:txBody>
      </p:sp>
      <p:pic>
        <p:nvPicPr>
          <p:cNvPr id="6" name="Imagen 5" descr="Logo ESO 2023"/>
          <p:cNvPicPr>
            <a:picLocks noChangeAspect="1"/>
          </p:cNvPicPr>
          <p:nvPr/>
        </p:nvPicPr>
        <p:blipFill>
          <a:blip r:embed="rId2"/>
          <a:stretch>
            <a:fillRect/>
          </a:stretch>
        </p:blipFill>
        <p:spPr>
          <a:xfrm>
            <a:off x="10519410" y="-13970"/>
            <a:ext cx="1672590" cy="179578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uadro de texto 99"/>
          <p:cNvSpPr txBox="1"/>
          <p:nvPr/>
        </p:nvSpPr>
        <p:spPr>
          <a:xfrm>
            <a:off x="219075" y="1818005"/>
            <a:ext cx="11572240" cy="1938020"/>
          </a:xfrm>
          <a:prstGeom prst="rect">
            <a:avLst/>
          </a:prstGeom>
          <a:noFill/>
          <a:ln w="9525">
            <a:noFill/>
          </a:ln>
        </p:spPr>
        <p:txBody>
          <a:bodyPr wrap="square">
            <a:spAutoFit/>
          </a:bodyPr>
          <a:lstStyle/>
          <a:p>
            <a:pPr indent="0"/>
            <a:r>
              <a:rPr lang="en-US" sz="4000" b="1" dirty="0">
                <a:latin typeface="Calibri" panose="020F0502020204030204" pitchFamily="34" charset="0"/>
                <a:ea typeface="SimSun" panose="02010600030101010101" pitchFamily="2" charset="-122"/>
                <a:cs typeface="Times New Roman" panose="02020603050405020304" charset="0"/>
              </a:rPr>
              <a:t>PARADIGMA #2 </a:t>
            </a:r>
          </a:p>
          <a:p>
            <a:pPr indent="0"/>
            <a:r>
              <a:rPr lang="en-US" sz="4000" b="1" dirty="0">
                <a:latin typeface="Calibri" panose="020F0502020204030204" pitchFamily="34" charset="0"/>
                <a:ea typeface="SimSun" panose="02010600030101010101" pitchFamily="2" charset="-122"/>
                <a:cs typeface="Times New Roman" panose="02020603050405020304" charset="0"/>
              </a:rPr>
              <a:t>EL SERVICIO CRISTIANO DESARROLLA  LA COMUNIÓN ENTRE LOS CRISTIANOS</a:t>
            </a:r>
            <a:endParaRPr lang="en-US" altLang="en-US" sz="4000" b="1" dirty="0">
              <a:latin typeface="Calibri" panose="020F0502020204030204" pitchFamily="34" charset="0"/>
              <a:ea typeface="SimSun" panose="02010600030101010101" pitchFamily="2" charset="-122"/>
              <a:cs typeface="Times New Roman" panose="02020603050405020304" charset="0"/>
            </a:endParaRPr>
          </a:p>
        </p:txBody>
      </p:sp>
      <p:sp>
        <p:nvSpPr>
          <p:cNvPr id="2" name="Cuadro de texto 1"/>
          <p:cNvSpPr txBox="1"/>
          <p:nvPr/>
        </p:nvSpPr>
        <p:spPr>
          <a:xfrm>
            <a:off x="655048" y="4242798"/>
            <a:ext cx="10968990" cy="1753235"/>
          </a:xfrm>
          <a:prstGeom prst="rect">
            <a:avLst/>
          </a:prstGeom>
          <a:noFill/>
          <a:ln w="9525">
            <a:noFill/>
          </a:ln>
        </p:spPr>
        <p:txBody>
          <a:bodyPr wrap="square">
            <a:spAutoFit/>
          </a:bodyPr>
          <a:lstStyle/>
          <a:p>
            <a:pPr indent="0"/>
            <a:r>
              <a:rPr lang="en-US" sz="3600" b="0" dirty="0" err="1">
                <a:latin typeface="Calibri" panose="020F0502020204030204" pitchFamily="34" charset="0"/>
                <a:ea typeface="SimSun" panose="02010600030101010101" pitchFamily="2" charset="-122"/>
                <a:cs typeface="Times New Roman" panose="02020603050405020304" charset="0"/>
              </a:rPr>
              <a:t>En</a:t>
            </a:r>
            <a:r>
              <a:rPr lang="en-US" sz="3600" b="0" dirty="0">
                <a:latin typeface="Calibri" panose="020F0502020204030204" pitchFamily="34" charset="0"/>
                <a:ea typeface="SimSun" panose="02010600030101010101" pitchFamily="2" charset="-122"/>
                <a:cs typeface="Times New Roman" panose="02020603050405020304" charset="0"/>
              </a:rPr>
              <a:t> </a:t>
            </a:r>
            <a:r>
              <a:rPr lang="en-US" sz="3600" b="0" dirty="0" err="1">
                <a:latin typeface="Calibri" panose="020F0502020204030204" pitchFamily="34" charset="0"/>
                <a:ea typeface="SimSun" panose="02010600030101010101" pitchFamily="2" charset="-122"/>
                <a:cs typeface="Times New Roman" panose="02020603050405020304" charset="0"/>
              </a:rPr>
              <a:t>Hechos</a:t>
            </a:r>
            <a:r>
              <a:rPr lang="en-US" sz="3600" b="0" dirty="0">
                <a:latin typeface="Calibri" panose="020F0502020204030204" pitchFamily="34" charset="0"/>
                <a:ea typeface="SimSun" panose="02010600030101010101" pitchFamily="2" charset="-122"/>
                <a:cs typeface="Times New Roman" panose="02020603050405020304" charset="0"/>
              </a:rPr>
              <a:t> 2:42 “ </a:t>
            </a:r>
            <a:r>
              <a:rPr lang="en-US" sz="3600" b="0" i="1" dirty="0">
                <a:latin typeface="Calibri" panose="020F0502020204030204" pitchFamily="34" charset="0"/>
                <a:ea typeface="SimSun" panose="02010600030101010101" pitchFamily="2" charset="-122"/>
                <a:cs typeface="Times New Roman" panose="02020603050405020304" charset="0"/>
              </a:rPr>
              <a:t>Y </a:t>
            </a:r>
            <a:r>
              <a:rPr lang="en-US" sz="3600" b="0" i="1" dirty="0" err="1">
                <a:latin typeface="Calibri" panose="020F0502020204030204" pitchFamily="34" charset="0"/>
                <a:ea typeface="SimSun" panose="02010600030101010101" pitchFamily="2" charset="-122"/>
                <a:cs typeface="Times New Roman" panose="02020603050405020304" charset="0"/>
              </a:rPr>
              <a:t>perseveraban</a:t>
            </a:r>
            <a:r>
              <a:rPr lang="en-US" sz="3600" b="0" i="1" dirty="0">
                <a:latin typeface="Calibri" panose="020F0502020204030204" pitchFamily="34" charset="0"/>
                <a:ea typeface="SimSun" panose="02010600030101010101" pitchFamily="2" charset="-122"/>
                <a:cs typeface="Times New Roman" panose="02020603050405020304" charset="0"/>
              </a:rPr>
              <a:t> </a:t>
            </a:r>
            <a:r>
              <a:rPr lang="en-US" sz="3600" b="0" i="1" dirty="0" err="1">
                <a:latin typeface="Calibri" panose="020F0502020204030204" pitchFamily="34" charset="0"/>
                <a:ea typeface="SimSun" panose="02010600030101010101" pitchFamily="2" charset="-122"/>
                <a:cs typeface="Times New Roman" panose="02020603050405020304" charset="0"/>
              </a:rPr>
              <a:t>en</a:t>
            </a:r>
            <a:r>
              <a:rPr lang="en-US" sz="3600" b="0" i="1" dirty="0">
                <a:latin typeface="Calibri" panose="020F0502020204030204" pitchFamily="34" charset="0"/>
                <a:ea typeface="SimSun" panose="02010600030101010101" pitchFamily="2" charset="-122"/>
                <a:cs typeface="Times New Roman" panose="02020603050405020304" charset="0"/>
              </a:rPr>
              <a:t> la </a:t>
            </a:r>
            <a:r>
              <a:rPr lang="en-US" sz="3600" b="0" i="1" dirty="0" err="1">
                <a:latin typeface="Calibri" panose="020F0502020204030204" pitchFamily="34" charset="0"/>
                <a:ea typeface="SimSun" panose="02010600030101010101" pitchFamily="2" charset="-122"/>
                <a:cs typeface="Times New Roman" panose="02020603050405020304" charset="0"/>
              </a:rPr>
              <a:t>doctrina</a:t>
            </a:r>
            <a:r>
              <a:rPr lang="en-US" sz="3600" b="0" i="1" dirty="0">
                <a:latin typeface="Calibri" panose="020F0502020204030204" pitchFamily="34" charset="0"/>
                <a:ea typeface="SimSun" panose="02010600030101010101" pitchFamily="2" charset="-122"/>
                <a:cs typeface="Times New Roman" panose="02020603050405020304" charset="0"/>
              </a:rPr>
              <a:t> de </a:t>
            </a:r>
            <a:r>
              <a:rPr lang="en-US" sz="3600" b="0" i="1" dirty="0" err="1">
                <a:latin typeface="Calibri" panose="020F0502020204030204" pitchFamily="34" charset="0"/>
                <a:ea typeface="SimSun" panose="02010600030101010101" pitchFamily="2" charset="-122"/>
                <a:cs typeface="Times New Roman" panose="02020603050405020304" charset="0"/>
              </a:rPr>
              <a:t>los</a:t>
            </a:r>
            <a:r>
              <a:rPr lang="en-US" sz="3600" b="0" i="1" dirty="0">
                <a:latin typeface="Calibri" panose="020F0502020204030204" pitchFamily="34" charset="0"/>
                <a:ea typeface="SimSun" panose="02010600030101010101" pitchFamily="2" charset="-122"/>
                <a:cs typeface="Times New Roman" panose="02020603050405020304" charset="0"/>
              </a:rPr>
              <a:t> </a:t>
            </a:r>
            <a:r>
              <a:rPr lang="en-US" sz="3600" b="0" i="1" dirty="0" err="1">
                <a:latin typeface="Calibri" panose="020F0502020204030204" pitchFamily="34" charset="0"/>
                <a:ea typeface="SimSun" panose="02010600030101010101" pitchFamily="2" charset="-122"/>
                <a:cs typeface="Times New Roman" panose="02020603050405020304" charset="0"/>
              </a:rPr>
              <a:t>apóstoles</a:t>
            </a:r>
            <a:r>
              <a:rPr lang="en-US" sz="3600" b="0" i="1" dirty="0">
                <a:latin typeface="Calibri" panose="020F0502020204030204" pitchFamily="34" charset="0"/>
                <a:ea typeface="SimSun" panose="02010600030101010101" pitchFamily="2" charset="-122"/>
                <a:cs typeface="Times New Roman" panose="02020603050405020304" charset="0"/>
              </a:rPr>
              <a:t>, </a:t>
            </a:r>
            <a:r>
              <a:rPr lang="en-US" sz="3600" b="0" i="1" dirty="0" err="1">
                <a:latin typeface="Calibri" panose="020F0502020204030204" pitchFamily="34" charset="0"/>
                <a:ea typeface="SimSun" panose="02010600030101010101" pitchFamily="2" charset="-122"/>
                <a:cs typeface="Times New Roman" panose="02020603050405020304" charset="0"/>
              </a:rPr>
              <a:t>en</a:t>
            </a:r>
            <a:r>
              <a:rPr lang="en-US" sz="3600" b="0" i="1" dirty="0">
                <a:latin typeface="Calibri" panose="020F0502020204030204" pitchFamily="34" charset="0"/>
                <a:ea typeface="SimSun" panose="02010600030101010101" pitchFamily="2" charset="-122"/>
                <a:cs typeface="Times New Roman" panose="02020603050405020304" charset="0"/>
              </a:rPr>
              <a:t> la </a:t>
            </a:r>
            <a:r>
              <a:rPr lang="en-US" sz="3600" b="0" i="1" dirty="0" err="1">
                <a:latin typeface="Calibri" panose="020F0502020204030204" pitchFamily="34" charset="0"/>
                <a:ea typeface="SimSun" panose="02010600030101010101" pitchFamily="2" charset="-122"/>
                <a:cs typeface="Times New Roman" panose="02020603050405020304" charset="0"/>
              </a:rPr>
              <a:t>comunión</a:t>
            </a:r>
            <a:r>
              <a:rPr lang="en-US" sz="3600" b="0" i="1" dirty="0">
                <a:latin typeface="Calibri" panose="020F0502020204030204" pitchFamily="34" charset="0"/>
                <a:ea typeface="SimSun" panose="02010600030101010101" pitchFamily="2" charset="-122"/>
                <a:cs typeface="Times New Roman" panose="02020603050405020304" charset="0"/>
              </a:rPr>
              <a:t> </a:t>
            </a:r>
            <a:r>
              <a:rPr lang="en-US" sz="3600" b="0" i="1" dirty="0" err="1">
                <a:latin typeface="Calibri" panose="020F0502020204030204" pitchFamily="34" charset="0"/>
                <a:ea typeface="SimSun" panose="02010600030101010101" pitchFamily="2" charset="-122"/>
                <a:cs typeface="Times New Roman" panose="02020603050405020304" charset="0"/>
              </a:rPr>
              <a:t>unos</a:t>
            </a:r>
            <a:r>
              <a:rPr lang="en-US" sz="3600" b="0" i="1" dirty="0">
                <a:latin typeface="Calibri" panose="020F0502020204030204" pitchFamily="34" charset="0"/>
                <a:ea typeface="SimSun" panose="02010600030101010101" pitchFamily="2" charset="-122"/>
                <a:cs typeface="Times New Roman" panose="02020603050405020304" charset="0"/>
              </a:rPr>
              <a:t> con </a:t>
            </a:r>
            <a:r>
              <a:rPr lang="en-US" sz="3600" b="0" i="1" dirty="0" err="1">
                <a:latin typeface="Calibri" panose="020F0502020204030204" pitchFamily="34" charset="0"/>
                <a:ea typeface="SimSun" panose="02010600030101010101" pitchFamily="2" charset="-122"/>
                <a:cs typeface="Times New Roman" panose="02020603050405020304" charset="0"/>
              </a:rPr>
              <a:t>otros</a:t>
            </a:r>
            <a:r>
              <a:rPr lang="en-US" sz="3600" b="0" i="1" dirty="0">
                <a:latin typeface="Calibri" panose="020F0502020204030204" pitchFamily="34" charset="0"/>
                <a:ea typeface="SimSun" panose="02010600030101010101" pitchFamily="2" charset="-122"/>
                <a:cs typeface="Times New Roman" panose="02020603050405020304" charset="0"/>
              </a:rPr>
              <a:t>, </a:t>
            </a:r>
            <a:r>
              <a:rPr lang="en-US" sz="3600" b="0" i="1" dirty="0" err="1">
                <a:latin typeface="Calibri" panose="020F0502020204030204" pitchFamily="34" charset="0"/>
                <a:ea typeface="SimSun" panose="02010600030101010101" pitchFamily="2" charset="-122"/>
                <a:cs typeface="Times New Roman" panose="02020603050405020304" charset="0"/>
              </a:rPr>
              <a:t>en</a:t>
            </a:r>
            <a:r>
              <a:rPr lang="en-US" sz="3600" b="0" i="1" dirty="0">
                <a:latin typeface="Calibri" panose="020F0502020204030204" pitchFamily="34" charset="0"/>
                <a:ea typeface="SimSun" panose="02010600030101010101" pitchFamily="2" charset="-122"/>
                <a:cs typeface="Times New Roman" panose="02020603050405020304" charset="0"/>
              </a:rPr>
              <a:t> el </a:t>
            </a:r>
            <a:r>
              <a:rPr lang="en-US" sz="3600" b="0" i="1" dirty="0" err="1">
                <a:latin typeface="Calibri" panose="020F0502020204030204" pitchFamily="34" charset="0"/>
                <a:ea typeface="SimSun" panose="02010600030101010101" pitchFamily="2" charset="-122"/>
                <a:cs typeface="Times New Roman" panose="02020603050405020304" charset="0"/>
              </a:rPr>
              <a:t>partimiento</a:t>
            </a:r>
            <a:r>
              <a:rPr lang="en-US" sz="3600" b="0" i="1" dirty="0">
                <a:latin typeface="Calibri" panose="020F0502020204030204" pitchFamily="34" charset="0"/>
                <a:ea typeface="SimSun" panose="02010600030101010101" pitchFamily="2" charset="-122"/>
                <a:cs typeface="Times New Roman" panose="02020603050405020304" charset="0"/>
              </a:rPr>
              <a:t> del pan y </a:t>
            </a:r>
            <a:r>
              <a:rPr lang="en-US" sz="3600" b="0" i="1" dirty="0" err="1">
                <a:latin typeface="Calibri" panose="020F0502020204030204" pitchFamily="34" charset="0"/>
                <a:ea typeface="SimSun" panose="02010600030101010101" pitchFamily="2" charset="-122"/>
                <a:cs typeface="Times New Roman" panose="02020603050405020304" charset="0"/>
              </a:rPr>
              <a:t>en</a:t>
            </a:r>
            <a:r>
              <a:rPr lang="en-US" sz="3600" b="0" i="1" dirty="0">
                <a:latin typeface="Calibri" panose="020F0502020204030204" pitchFamily="34" charset="0"/>
                <a:ea typeface="SimSun" panose="02010600030101010101" pitchFamily="2" charset="-122"/>
                <a:cs typeface="Times New Roman" panose="02020603050405020304" charset="0"/>
              </a:rPr>
              <a:t> las </a:t>
            </a:r>
            <a:r>
              <a:rPr lang="en-US" sz="3600" b="0" i="1" dirty="0" err="1">
                <a:latin typeface="Calibri" panose="020F0502020204030204" pitchFamily="34" charset="0"/>
                <a:ea typeface="SimSun" panose="02010600030101010101" pitchFamily="2" charset="-122"/>
                <a:cs typeface="Times New Roman" panose="02020603050405020304" charset="0"/>
              </a:rPr>
              <a:t>oraciones</a:t>
            </a:r>
            <a:r>
              <a:rPr lang="en-US" sz="3600" b="0" i="1" dirty="0">
                <a:latin typeface="Calibri" panose="020F0502020204030204" pitchFamily="34" charset="0"/>
                <a:ea typeface="SimSun" panose="02010600030101010101" pitchFamily="2" charset="-122"/>
                <a:cs typeface="Times New Roman" panose="02020603050405020304" charset="0"/>
              </a:rPr>
              <a:t>”</a:t>
            </a:r>
            <a:r>
              <a:rPr lang="en-US" sz="3600" b="0" dirty="0">
                <a:latin typeface="Calibri" panose="020F0502020204030204" pitchFamily="34" charset="0"/>
                <a:ea typeface="SimSun" panose="02010600030101010101" pitchFamily="2" charset="-122"/>
                <a:cs typeface="Times New Roman" panose="02020603050405020304" charset="0"/>
              </a:rPr>
              <a:t>.</a:t>
            </a:r>
            <a:endParaRPr lang="en-US" altLang="en-US" sz="3600" b="0" dirty="0">
              <a:latin typeface="Calibri" panose="020F0502020204030204" pitchFamily="34" charset="0"/>
              <a:ea typeface="SimSun" panose="02010600030101010101" pitchFamily="2" charset="-122"/>
              <a:cs typeface="Times New Roman" panose="02020603050405020304" charset="0"/>
            </a:endParaRPr>
          </a:p>
        </p:txBody>
      </p:sp>
      <p:pic>
        <p:nvPicPr>
          <p:cNvPr id="6" name="Imagen 5" descr="Logo ESO 2023"/>
          <p:cNvPicPr>
            <a:picLocks noChangeAspect="1"/>
          </p:cNvPicPr>
          <p:nvPr/>
        </p:nvPicPr>
        <p:blipFill>
          <a:blip r:embed="rId2"/>
          <a:stretch>
            <a:fillRect/>
          </a:stretch>
        </p:blipFill>
        <p:spPr>
          <a:xfrm>
            <a:off x="10519410" y="-13970"/>
            <a:ext cx="1672590" cy="179578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uadro de texto 99"/>
          <p:cNvSpPr txBox="1"/>
          <p:nvPr/>
        </p:nvSpPr>
        <p:spPr>
          <a:xfrm>
            <a:off x="162560" y="1913890"/>
            <a:ext cx="11697970" cy="1198880"/>
          </a:xfrm>
          <a:prstGeom prst="rect">
            <a:avLst/>
          </a:prstGeom>
          <a:noFill/>
          <a:ln w="9525">
            <a:noFill/>
          </a:ln>
        </p:spPr>
        <p:txBody>
          <a:bodyPr wrap="square">
            <a:spAutoFit/>
          </a:bodyPr>
          <a:lstStyle/>
          <a:p>
            <a:pPr indent="0"/>
            <a:r>
              <a:rPr lang="en-US" sz="3600" b="1">
                <a:latin typeface="Calibri" panose="020F0502020204030204" pitchFamily="34" charset="0"/>
                <a:ea typeface="SimSun" panose="02010600030101010101" pitchFamily="2" charset="-122"/>
                <a:cs typeface="Times New Roman" panose="02020603050405020304" charset="0"/>
              </a:rPr>
              <a:t>PARADIGMA #</a:t>
            </a:r>
            <a:r>
              <a:rPr lang="es-VE" altLang="en-US" sz="3600" b="1">
                <a:latin typeface="Calibri" panose="020F0502020204030204" pitchFamily="34" charset="0"/>
                <a:ea typeface="SimSun" panose="02010600030101010101" pitchFamily="2" charset="-122"/>
                <a:cs typeface="Times New Roman" panose="02020603050405020304" charset="0"/>
              </a:rPr>
              <a:t> </a:t>
            </a:r>
            <a:r>
              <a:rPr lang="en-US" sz="3600" b="1">
                <a:latin typeface="Calibri" panose="020F0502020204030204" pitchFamily="34" charset="0"/>
                <a:ea typeface="SimSun" panose="02010600030101010101" pitchFamily="2" charset="-122"/>
                <a:cs typeface="Times New Roman" panose="02020603050405020304" charset="0"/>
              </a:rPr>
              <a:t>3 </a:t>
            </a:r>
          </a:p>
          <a:p>
            <a:pPr indent="0"/>
            <a:r>
              <a:rPr lang="en-US" sz="3600" b="1">
                <a:latin typeface="Calibri" panose="020F0502020204030204" pitchFamily="34" charset="0"/>
                <a:ea typeface="SimSun" panose="02010600030101010101" pitchFamily="2" charset="-122"/>
                <a:cs typeface="Times New Roman" panose="02020603050405020304" charset="0"/>
              </a:rPr>
              <a:t>EL SERVICIO CRISTIANO  DESARROLLA LOS DONES</a:t>
            </a:r>
            <a:r>
              <a:rPr lang="en-US" sz="3600" b="0">
                <a:latin typeface="Calibri" panose="020F0502020204030204" pitchFamily="34" charset="0"/>
                <a:ea typeface="SimSun" panose="02010600030101010101" pitchFamily="2" charset="-122"/>
                <a:cs typeface="Times New Roman" panose="02020603050405020304" charset="0"/>
              </a:rPr>
              <a:t>.</a:t>
            </a:r>
            <a:endParaRPr lang="en-US" altLang="en-US" sz="3600" b="0">
              <a:latin typeface="Calibri" panose="020F0502020204030204" pitchFamily="34" charset="0"/>
              <a:ea typeface="SimSun" panose="02010600030101010101" pitchFamily="2" charset="-122"/>
              <a:cs typeface="Times New Roman" panose="02020603050405020304" charset="0"/>
            </a:endParaRPr>
          </a:p>
        </p:txBody>
      </p:sp>
      <p:sp>
        <p:nvSpPr>
          <p:cNvPr id="2" name="Cuadro de texto 1"/>
          <p:cNvSpPr txBox="1"/>
          <p:nvPr/>
        </p:nvSpPr>
        <p:spPr>
          <a:xfrm>
            <a:off x="247650" y="3362325"/>
            <a:ext cx="11697335" cy="1383665"/>
          </a:xfrm>
          <a:prstGeom prst="rect">
            <a:avLst/>
          </a:prstGeom>
          <a:noFill/>
          <a:ln w="9525">
            <a:noFill/>
          </a:ln>
        </p:spPr>
        <p:txBody>
          <a:bodyPr wrap="square">
            <a:spAutoFit/>
          </a:bodyPr>
          <a:lstStyle/>
          <a:p>
            <a:pPr marL="285750" indent="-285750">
              <a:buFont typeface="Wingdings" panose="05000000000000000000" charset="0"/>
              <a:buChar char="Ø"/>
            </a:pPr>
            <a:r>
              <a:rPr lang="en-US" sz="2800" b="0">
                <a:latin typeface="Calibri" panose="020F0502020204030204" pitchFamily="34" charset="0"/>
                <a:ea typeface="SimSun" panose="02010600030101010101" pitchFamily="2" charset="-122"/>
                <a:cs typeface="Times New Roman" panose="02020603050405020304" charset="0"/>
              </a:rPr>
              <a:t>Hechos 6:1 “</a:t>
            </a:r>
            <a:r>
              <a:rPr lang="en-US" sz="2800" b="0" i="1">
                <a:latin typeface="Calibri" panose="020F0502020204030204" pitchFamily="34" charset="0"/>
                <a:ea typeface="SimSun" panose="02010600030101010101" pitchFamily="2" charset="-122"/>
                <a:cs typeface="Times New Roman" panose="02020603050405020304" charset="0"/>
              </a:rPr>
              <a:t>En aquellos días, como creciera el número de los discípulos, hubo murmuración de los griegos contra los hebreos, de que las viudas de aquellos eran desatendidas en la distribución diaria”</a:t>
            </a:r>
            <a:endParaRPr lang="en-US" altLang="en-US" sz="2800" b="0" i="1">
              <a:latin typeface="Calibri" panose="020F0502020204030204" pitchFamily="34" charset="0"/>
              <a:ea typeface="SimSun" panose="02010600030101010101" pitchFamily="2" charset="-122"/>
              <a:cs typeface="Times New Roman" panose="02020603050405020304" charset="0"/>
            </a:endParaRPr>
          </a:p>
        </p:txBody>
      </p:sp>
      <p:sp>
        <p:nvSpPr>
          <p:cNvPr id="3" name="Cuadro de texto 2"/>
          <p:cNvSpPr txBox="1"/>
          <p:nvPr/>
        </p:nvSpPr>
        <p:spPr>
          <a:xfrm>
            <a:off x="162560" y="5099685"/>
            <a:ext cx="11360785" cy="1383665"/>
          </a:xfrm>
          <a:prstGeom prst="rect">
            <a:avLst/>
          </a:prstGeom>
          <a:noFill/>
          <a:ln w="9525">
            <a:noFill/>
          </a:ln>
        </p:spPr>
        <p:txBody>
          <a:bodyPr wrap="square">
            <a:spAutoFit/>
          </a:bodyPr>
          <a:lstStyle/>
          <a:p>
            <a:pPr marL="285750" indent="-285750">
              <a:buFont typeface="Wingdings" panose="05000000000000000000" charset="0"/>
              <a:buChar char="Ø"/>
            </a:pPr>
            <a:r>
              <a:rPr lang="es-VE" altLang="en-US" sz="2800" b="0" dirty="0">
                <a:latin typeface="Calibri" panose="020F0502020204030204" pitchFamily="34" charset="0"/>
                <a:ea typeface="SimSun" panose="02010600030101010101" pitchFamily="2" charset="-122"/>
                <a:cs typeface="Times New Roman" panose="02020603050405020304" charset="0"/>
              </a:rPr>
              <a:t>Hechos </a:t>
            </a:r>
            <a:r>
              <a:rPr lang="en-US" sz="2800" b="0" dirty="0">
                <a:latin typeface="Calibri" panose="020F0502020204030204" pitchFamily="34" charset="0"/>
                <a:ea typeface="SimSun" panose="02010600030101010101" pitchFamily="2" charset="-122"/>
                <a:cs typeface="Times New Roman" panose="02020603050405020304" charset="0"/>
              </a:rPr>
              <a:t>6:2 </a:t>
            </a:r>
            <a:r>
              <a:rPr lang="en-US" sz="2800" b="0" dirty="0" smtClean="0">
                <a:latin typeface="Calibri" panose="020F0502020204030204" pitchFamily="34" charset="0"/>
                <a:ea typeface="SimSun" panose="02010600030101010101" pitchFamily="2" charset="-122"/>
                <a:cs typeface="Times New Roman" panose="02020603050405020304" charset="0"/>
              </a:rPr>
              <a:t>“</a:t>
            </a:r>
            <a:r>
              <a:rPr lang="en-US" sz="2800" b="0" i="1" dirty="0" err="1" smtClean="0">
                <a:latin typeface="Calibri" panose="020F0502020204030204" pitchFamily="34" charset="0"/>
                <a:ea typeface="SimSun" panose="02010600030101010101" pitchFamily="2" charset="-122"/>
                <a:cs typeface="Times New Roman" panose="02020603050405020304" charset="0"/>
              </a:rPr>
              <a:t>Entonces</a:t>
            </a:r>
            <a:r>
              <a:rPr lang="en-US" sz="2800" b="0" i="1" dirty="0" smtClean="0">
                <a:latin typeface="Calibri" panose="020F0502020204030204" pitchFamily="34" charset="0"/>
                <a:ea typeface="SimSun" panose="02010600030101010101" pitchFamily="2" charset="-122"/>
                <a:cs typeface="Times New Roman" panose="02020603050405020304" charset="0"/>
              </a:rPr>
              <a:t> </a:t>
            </a:r>
            <a:r>
              <a:rPr lang="en-US" sz="2800" b="0" i="1" dirty="0" err="1">
                <a:latin typeface="Calibri" panose="020F0502020204030204" pitchFamily="34" charset="0"/>
                <a:ea typeface="SimSun" panose="02010600030101010101" pitchFamily="2" charset="-122"/>
                <a:cs typeface="Times New Roman" panose="02020603050405020304" charset="0"/>
              </a:rPr>
              <a:t>los</a:t>
            </a:r>
            <a:r>
              <a:rPr lang="en-US" sz="2800" b="0" i="1" dirty="0">
                <a:latin typeface="Calibri" panose="020F0502020204030204" pitchFamily="34" charset="0"/>
                <a:ea typeface="SimSun" panose="02010600030101010101" pitchFamily="2" charset="-122"/>
                <a:cs typeface="Times New Roman" panose="02020603050405020304" charset="0"/>
              </a:rPr>
              <a:t> </a:t>
            </a:r>
            <a:r>
              <a:rPr lang="en-US" sz="2800" b="0" i="1" dirty="0" err="1">
                <a:latin typeface="Calibri" panose="020F0502020204030204" pitchFamily="34" charset="0"/>
                <a:ea typeface="SimSun" panose="02010600030101010101" pitchFamily="2" charset="-122"/>
                <a:cs typeface="Times New Roman" panose="02020603050405020304" charset="0"/>
              </a:rPr>
              <a:t>doce</a:t>
            </a:r>
            <a:r>
              <a:rPr lang="en-US" sz="2800" b="0" i="1" dirty="0">
                <a:latin typeface="Calibri" panose="020F0502020204030204" pitchFamily="34" charset="0"/>
                <a:ea typeface="SimSun" panose="02010600030101010101" pitchFamily="2" charset="-122"/>
                <a:cs typeface="Times New Roman" panose="02020603050405020304" charset="0"/>
              </a:rPr>
              <a:t> </a:t>
            </a:r>
            <a:r>
              <a:rPr lang="en-US" sz="2800" b="0" i="1" dirty="0" err="1">
                <a:latin typeface="Calibri" panose="020F0502020204030204" pitchFamily="34" charset="0"/>
                <a:ea typeface="SimSun" panose="02010600030101010101" pitchFamily="2" charset="-122"/>
                <a:cs typeface="Times New Roman" panose="02020603050405020304" charset="0"/>
              </a:rPr>
              <a:t>convocaron</a:t>
            </a:r>
            <a:r>
              <a:rPr lang="en-US" sz="2800" b="0" i="1" dirty="0">
                <a:latin typeface="Calibri" panose="020F0502020204030204" pitchFamily="34" charset="0"/>
                <a:ea typeface="SimSun" panose="02010600030101010101" pitchFamily="2" charset="-122"/>
                <a:cs typeface="Times New Roman" panose="02020603050405020304" charset="0"/>
              </a:rPr>
              <a:t> a la </a:t>
            </a:r>
            <a:r>
              <a:rPr lang="en-US" sz="2800" b="0" i="1" dirty="0" err="1">
                <a:latin typeface="Calibri" panose="020F0502020204030204" pitchFamily="34" charset="0"/>
                <a:ea typeface="SimSun" panose="02010600030101010101" pitchFamily="2" charset="-122"/>
                <a:cs typeface="Times New Roman" panose="02020603050405020304" charset="0"/>
              </a:rPr>
              <a:t>multitud</a:t>
            </a:r>
            <a:r>
              <a:rPr lang="en-US" sz="2800" b="0" i="1" dirty="0">
                <a:latin typeface="Calibri" panose="020F0502020204030204" pitchFamily="34" charset="0"/>
                <a:ea typeface="SimSun" panose="02010600030101010101" pitchFamily="2" charset="-122"/>
                <a:cs typeface="Times New Roman" panose="02020603050405020304" charset="0"/>
              </a:rPr>
              <a:t> de </a:t>
            </a:r>
            <a:r>
              <a:rPr lang="en-US" sz="2800" b="0" i="1" dirty="0" err="1">
                <a:latin typeface="Calibri" panose="020F0502020204030204" pitchFamily="34" charset="0"/>
                <a:ea typeface="SimSun" panose="02010600030101010101" pitchFamily="2" charset="-122"/>
                <a:cs typeface="Times New Roman" panose="02020603050405020304" charset="0"/>
              </a:rPr>
              <a:t>los</a:t>
            </a:r>
            <a:r>
              <a:rPr lang="en-US" sz="2800" b="0" i="1" dirty="0">
                <a:latin typeface="Calibri" panose="020F0502020204030204" pitchFamily="34" charset="0"/>
                <a:ea typeface="SimSun" panose="02010600030101010101" pitchFamily="2" charset="-122"/>
                <a:cs typeface="Times New Roman" panose="02020603050405020304" charset="0"/>
              </a:rPr>
              <a:t> </a:t>
            </a:r>
            <a:r>
              <a:rPr lang="en-US" sz="2800" b="0" i="1" dirty="0" err="1">
                <a:latin typeface="Calibri" panose="020F0502020204030204" pitchFamily="34" charset="0"/>
                <a:ea typeface="SimSun" panose="02010600030101010101" pitchFamily="2" charset="-122"/>
                <a:cs typeface="Times New Roman" panose="02020603050405020304" charset="0"/>
              </a:rPr>
              <a:t>discípulos</a:t>
            </a:r>
            <a:r>
              <a:rPr lang="en-US" sz="2800" b="0" i="1" dirty="0">
                <a:latin typeface="Calibri" panose="020F0502020204030204" pitchFamily="34" charset="0"/>
                <a:ea typeface="SimSun" panose="02010600030101010101" pitchFamily="2" charset="-122"/>
                <a:cs typeface="Times New Roman" panose="02020603050405020304" charset="0"/>
              </a:rPr>
              <a:t>, y </a:t>
            </a:r>
            <a:r>
              <a:rPr lang="en-US" sz="2800" b="0" i="1" dirty="0" err="1">
                <a:latin typeface="Calibri" panose="020F0502020204030204" pitchFamily="34" charset="0"/>
                <a:ea typeface="SimSun" panose="02010600030101010101" pitchFamily="2" charset="-122"/>
                <a:cs typeface="Times New Roman" panose="02020603050405020304" charset="0"/>
              </a:rPr>
              <a:t>dijeron</a:t>
            </a:r>
            <a:r>
              <a:rPr lang="en-US" sz="2800" b="0" i="1" dirty="0">
                <a:latin typeface="Calibri" panose="020F0502020204030204" pitchFamily="34" charset="0"/>
                <a:ea typeface="SimSun" panose="02010600030101010101" pitchFamily="2" charset="-122"/>
                <a:cs typeface="Times New Roman" panose="02020603050405020304" charset="0"/>
              </a:rPr>
              <a:t>: No </a:t>
            </a:r>
            <a:r>
              <a:rPr lang="en-US" sz="2800" b="0" i="1" dirty="0" err="1">
                <a:latin typeface="Calibri" panose="020F0502020204030204" pitchFamily="34" charset="0"/>
                <a:ea typeface="SimSun" panose="02010600030101010101" pitchFamily="2" charset="-122"/>
                <a:cs typeface="Times New Roman" panose="02020603050405020304" charset="0"/>
              </a:rPr>
              <a:t>es</a:t>
            </a:r>
            <a:r>
              <a:rPr lang="en-US" sz="2800" b="0" i="1" dirty="0">
                <a:latin typeface="Calibri" panose="020F0502020204030204" pitchFamily="34" charset="0"/>
                <a:ea typeface="SimSun" panose="02010600030101010101" pitchFamily="2" charset="-122"/>
                <a:cs typeface="Times New Roman" panose="02020603050405020304" charset="0"/>
              </a:rPr>
              <a:t> </a:t>
            </a:r>
            <a:r>
              <a:rPr lang="en-US" sz="2800" b="0" i="1" dirty="0" err="1">
                <a:latin typeface="Calibri" panose="020F0502020204030204" pitchFamily="34" charset="0"/>
                <a:ea typeface="SimSun" panose="02010600030101010101" pitchFamily="2" charset="-122"/>
                <a:cs typeface="Times New Roman" panose="02020603050405020304" charset="0"/>
              </a:rPr>
              <a:t>justo</a:t>
            </a:r>
            <a:r>
              <a:rPr lang="en-US" sz="2800" b="0" i="1" dirty="0">
                <a:latin typeface="Calibri" panose="020F0502020204030204" pitchFamily="34" charset="0"/>
                <a:ea typeface="SimSun" panose="02010600030101010101" pitchFamily="2" charset="-122"/>
                <a:cs typeface="Times New Roman" panose="02020603050405020304" charset="0"/>
              </a:rPr>
              <a:t> que </a:t>
            </a:r>
            <a:r>
              <a:rPr lang="en-US" sz="2800" b="0" i="1" dirty="0" err="1">
                <a:latin typeface="Calibri" panose="020F0502020204030204" pitchFamily="34" charset="0"/>
                <a:ea typeface="SimSun" panose="02010600030101010101" pitchFamily="2" charset="-122"/>
                <a:cs typeface="Times New Roman" panose="02020603050405020304" charset="0"/>
              </a:rPr>
              <a:t>nosotros</a:t>
            </a:r>
            <a:r>
              <a:rPr lang="en-US" sz="2800" b="0" i="1" dirty="0">
                <a:latin typeface="Calibri" panose="020F0502020204030204" pitchFamily="34" charset="0"/>
                <a:ea typeface="SimSun" panose="02010600030101010101" pitchFamily="2" charset="-122"/>
                <a:cs typeface="Times New Roman" panose="02020603050405020304" charset="0"/>
              </a:rPr>
              <a:t> </a:t>
            </a:r>
            <a:r>
              <a:rPr lang="en-US" sz="2800" b="0" i="1" dirty="0" err="1">
                <a:latin typeface="Calibri" panose="020F0502020204030204" pitchFamily="34" charset="0"/>
                <a:ea typeface="SimSun" panose="02010600030101010101" pitchFamily="2" charset="-122"/>
                <a:cs typeface="Times New Roman" panose="02020603050405020304" charset="0"/>
              </a:rPr>
              <a:t>dejemos</a:t>
            </a:r>
            <a:r>
              <a:rPr lang="en-US" sz="2800" b="0" i="1" dirty="0">
                <a:latin typeface="Calibri" panose="020F0502020204030204" pitchFamily="34" charset="0"/>
                <a:ea typeface="SimSun" panose="02010600030101010101" pitchFamily="2" charset="-122"/>
                <a:cs typeface="Times New Roman" panose="02020603050405020304" charset="0"/>
              </a:rPr>
              <a:t> la palabra de Dios, para </a:t>
            </a:r>
            <a:r>
              <a:rPr lang="en-US" sz="2800" b="0" i="1" dirty="0" err="1">
                <a:latin typeface="Calibri" panose="020F0502020204030204" pitchFamily="34" charset="0"/>
                <a:ea typeface="SimSun" panose="02010600030101010101" pitchFamily="2" charset="-122"/>
                <a:cs typeface="Times New Roman" panose="02020603050405020304" charset="0"/>
              </a:rPr>
              <a:t>servir</a:t>
            </a:r>
            <a:r>
              <a:rPr lang="en-US" sz="2800" b="0" i="1" dirty="0">
                <a:latin typeface="Calibri" panose="020F0502020204030204" pitchFamily="34" charset="0"/>
                <a:ea typeface="SimSun" panose="02010600030101010101" pitchFamily="2" charset="-122"/>
                <a:cs typeface="Times New Roman" panose="02020603050405020304" charset="0"/>
              </a:rPr>
              <a:t> a las mesas”.</a:t>
            </a:r>
            <a:endParaRPr lang="en-US" altLang="en-US" sz="2800" b="0" i="1" dirty="0">
              <a:latin typeface="Calibri" panose="020F0502020204030204" pitchFamily="34" charset="0"/>
              <a:ea typeface="SimSun" panose="02010600030101010101" pitchFamily="2" charset="-122"/>
              <a:cs typeface="Times New Roman" panose="02020603050405020304" charset="0"/>
            </a:endParaRPr>
          </a:p>
        </p:txBody>
      </p:sp>
      <p:pic>
        <p:nvPicPr>
          <p:cNvPr id="6" name="Imagen 5" descr="Logo ESO 2023"/>
          <p:cNvPicPr>
            <a:picLocks noChangeAspect="1"/>
          </p:cNvPicPr>
          <p:nvPr/>
        </p:nvPicPr>
        <p:blipFill>
          <a:blip r:embed="rId2"/>
          <a:stretch>
            <a:fillRect/>
          </a:stretch>
        </p:blipFill>
        <p:spPr>
          <a:xfrm>
            <a:off x="10519410" y="-13970"/>
            <a:ext cx="1672590" cy="179578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uadro de texto 99"/>
          <p:cNvSpPr txBox="1"/>
          <p:nvPr/>
        </p:nvSpPr>
        <p:spPr>
          <a:xfrm>
            <a:off x="316865" y="1693545"/>
            <a:ext cx="11558905" cy="1383665"/>
          </a:xfrm>
          <a:prstGeom prst="rect">
            <a:avLst/>
          </a:prstGeom>
          <a:noFill/>
          <a:ln w="9525">
            <a:noFill/>
          </a:ln>
        </p:spPr>
        <p:txBody>
          <a:bodyPr wrap="square">
            <a:spAutoFit/>
          </a:bodyPr>
          <a:lstStyle/>
          <a:p>
            <a:pPr marL="457200" indent="-457200">
              <a:buFont typeface="Wingdings" panose="05000000000000000000" charset="0"/>
              <a:buChar char="Ø"/>
            </a:pPr>
            <a:r>
              <a:rPr lang="en-US" sz="2800" b="0" u="sng">
                <a:latin typeface="Calibri" panose="020F0502020204030204" pitchFamily="34" charset="0"/>
                <a:ea typeface="SimSun" panose="02010600030101010101" pitchFamily="2" charset="-122"/>
                <a:cs typeface="Times New Roman" panose="02020603050405020304" charset="0"/>
              </a:rPr>
              <a:t>Hechos 6:3</a:t>
            </a:r>
            <a:r>
              <a:rPr lang="en-US" sz="2800" b="0" i="1">
                <a:latin typeface="Calibri" panose="020F0502020204030204" pitchFamily="34" charset="0"/>
                <a:ea typeface="SimSun" panose="02010600030101010101" pitchFamily="2" charset="-122"/>
                <a:cs typeface="Times New Roman" panose="02020603050405020304" charset="0"/>
              </a:rPr>
              <a:t> Buscad, pues, hermanos, de entre vosotros a siete varones de buen testimonio, llenos del Espíritu Santo y de sabiduría, a quienes encarguemos de este trabajo.</a:t>
            </a:r>
            <a:endParaRPr lang="en-US" altLang="en-US" sz="2800" b="0" i="1">
              <a:latin typeface="Calibri" panose="020F0502020204030204" pitchFamily="34" charset="0"/>
              <a:ea typeface="SimSun" panose="02010600030101010101" pitchFamily="2" charset="-122"/>
              <a:cs typeface="Times New Roman" panose="02020603050405020304" charset="0"/>
            </a:endParaRPr>
          </a:p>
        </p:txBody>
      </p:sp>
      <p:sp>
        <p:nvSpPr>
          <p:cNvPr id="2" name="Cuadro de texto 1"/>
          <p:cNvSpPr txBox="1"/>
          <p:nvPr/>
        </p:nvSpPr>
        <p:spPr>
          <a:xfrm>
            <a:off x="316865" y="3585845"/>
            <a:ext cx="11459845" cy="3107690"/>
          </a:xfrm>
          <a:prstGeom prst="rect">
            <a:avLst/>
          </a:prstGeom>
          <a:noFill/>
          <a:ln w="9525">
            <a:noFill/>
          </a:ln>
        </p:spPr>
        <p:txBody>
          <a:bodyPr wrap="square">
            <a:spAutoFit/>
          </a:bodyPr>
          <a:lstStyle/>
          <a:p>
            <a:pPr marL="457200" indent="-457200">
              <a:buFont typeface="Wingdings" panose="05000000000000000000" charset="0"/>
              <a:buChar char="Ø"/>
            </a:pPr>
            <a:r>
              <a:rPr lang="en-US" sz="2800" b="0" dirty="0">
                <a:latin typeface="Calibri" panose="020F0502020204030204" pitchFamily="34" charset="0"/>
                <a:ea typeface="SimSun" panose="02010600030101010101" pitchFamily="2" charset="-122"/>
                <a:cs typeface="Times New Roman" panose="02020603050405020304" charset="0"/>
              </a:rPr>
              <a:t> </a:t>
            </a:r>
            <a:r>
              <a:rPr lang="en-US" sz="2800" b="0" u="sng" dirty="0">
                <a:latin typeface="Calibri" panose="020F0502020204030204" pitchFamily="34" charset="0"/>
                <a:ea typeface="SimSun" panose="02010600030101010101" pitchFamily="2" charset="-122"/>
                <a:cs typeface="Times New Roman" panose="02020603050405020304" charset="0"/>
              </a:rPr>
              <a:t>1a Pedro 4:10</a:t>
            </a:r>
            <a:r>
              <a:rPr lang="en-US" sz="2800" b="0" dirty="0">
                <a:latin typeface="Calibri" panose="020F0502020204030204" pitchFamily="34" charset="0"/>
                <a:ea typeface="SimSun" panose="02010600030101010101" pitchFamily="2" charset="-122"/>
                <a:cs typeface="Times New Roman" panose="02020603050405020304" charset="0"/>
              </a:rPr>
              <a:t> </a:t>
            </a:r>
            <a:r>
              <a:rPr lang="en-US" sz="2800" b="0" i="1" dirty="0" smtClean="0">
                <a:latin typeface="Calibri" panose="020F0502020204030204" pitchFamily="34" charset="0"/>
                <a:ea typeface="SimSun" panose="02010600030101010101" pitchFamily="2" charset="-122"/>
              </a:rPr>
              <a:t>“</a:t>
            </a:r>
            <a:r>
              <a:rPr lang="en-US" sz="2800" b="0" i="1" dirty="0" err="1" smtClean="0">
                <a:latin typeface="Calibri" panose="020F0502020204030204" pitchFamily="34" charset="0"/>
                <a:ea typeface="SimSun" panose="02010600030101010101" pitchFamily="2" charset="-122"/>
              </a:rPr>
              <a:t>Cada</a:t>
            </a:r>
            <a:r>
              <a:rPr lang="en-US" sz="2800" b="0" i="1" dirty="0" smtClean="0">
                <a:latin typeface="Calibri" panose="020F0502020204030204" pitchFamily="34" charset="0"/>
                <a:ea typeface="SimSun" panose="02010600030101010101" pitchFamily="2" charset="-122"/>
              </a:rPr>
              <a:t> </a:t>
            </a:r>
            <a:r>
              <a:rPr lang="en-US" sz="2800" b="0" i="1" dirty="0" err="1">
                <a:latin typeface="Calibri" panose="020F0502020204030204" pitchFamily="34" charset="0"/>
                <a:ea typeface="SimSun" panose="02010600030101010101" pitchFamily="2" charset="-122"/>
              </a:rPr>
              <a:t>uno</a:t>
            </a:r>
            <a:r>
              <a:rPr lang="en-US" sz="2800" b="0" i="1" dirty="0">
                <a:latin typeface="Calibri" panose="020F0502020204030204" pitchFamily="34" charset="0"/>
                <a:ea typeface="SimSun" panose="02010600030101010101" pitchFamily="2" charset="-122"/>
              </a:rPr>
              <a:t> de </a:t>
            </a:r>
            <a:r>
              <a:rPr lang="en-US" sz="2800" b="0" i="1" dirty="0" err="1">
                <a:latin typeface="Calibri" panose="020F0502020204030204" pitchFamily="34" charset="0"/>
                <a:ea typeface="SimSun" panose="02010600030101010101" pitchFamily="2" charset="-122"/>
              </a:rPr>
              <a:t>ustedes</a:t>
            </a:r>
            <a:r>
              <a:rPr lang="en-US" sz="2800" b="0" i="1" dirty="0">
                <a:latin typeface="Calibri" panose="020F0502020204030204" pitchFamily="34" charset="0"/>
                <a:ea typeface="SimSun" panose="02010600030101010101" pitchFamily="2" charset="-122"/>
              </a:rPr>
              <a:t> </a:t>
            </a:r>
            <a:r>
              <a:rPr lang="en-US" sz="2800" b="0" i="1" dirty="0" err="1">
                <a:latin typeface="Calibri" panose="020F0502020204030204" pitchFamily="34" charset="0"/>
                <a:ea typeface="SimSun" panose="02010600030101010101" pitchFamily="2" charset="-122"/>
              </a:rPr>
              <a:t>recibió</a:t>
            </a:r>
            <a:r>
              <a:rPr lang="en-US" sz="2800" b="0" i="1" dirty="0">
                <a:latin typeface="Calibri" panose="020F0502020204030204" pitchFamily="34" charset="0"/>
                <a:ea typeface="SimSun" panose="02010600030101010101" pitchFamily="2" charset="-122"/>
              </a:rPr>
              <a:t> un don </a:t>
            </a:r>
            <a:r>
              <a:rPr lang="en-US" sz="2800" b="0" i="1" dirty="0" err="1">
                <a:latin typeface="Calibri" panose="020F0502020204030204" pitchFamily="34" charset="0"/>
                <a:ea typeface="SimSun" panose="02010600030101010101" pitchFamily="2" charset="-122"/>
              </a:rPr>
              <a:t>espiritual</a:t>
            </a:r>
            <a:r>
              <a:rPr lang="en-US" sz="2800" b="0" i="1" dirty="0">
                <a:latin typeface="Calibri" panose="020F0502020204030204" pitchFamily="34" charset="0"/>
                <a:ea typeface="SimSun" panose="02010600030101010101" pitchFamily="2" charset="-122"/>
              </a:rPr>
              <a:t> que </a:t>
            </a:r>
            <a:r>
              <a:rPr lang="en-US" sz="2800" b="0" i="1" dirty="0" err="1">
                <a:latin typeface="Calibri" panose="020F0502020204030204" pitchFamily="34" charset="0"/>
                <a:ea typeface="SimSun" panose="02010600030101010101" pitchFamily="2" charset="-122"/>
              </a:rPr>
              <a:t>debe</a:t>
            </a:r>
            <a:r>
              <a:rPr lang="en-US" sz="2800" b="0" i="1" dirty="0">
                <a:latin typeface="Calibri" panose="020F0502020204030204" pitchFamily="34" charset="0"/>
                <a:ea typeface="SimSun" panose="02010600030101010101" pitchFamily="2" charset="-122"/>
              </a:rPr>
              <a:t> </a:t>
            </a:r>
            <a:r>
              <a:rPr lang="en-US" sz="2800" b="0" i="1" dirty="0" err="1">
                <a:latin typeface="Calibri" panose="020F0502020204030204" pitchFamily="34" charset="0"/>
                <a:ea typeface="SimSun" panose="02010600030101010101" pitchFamily="2" charset="-122"/>
              </a:rPr>
              <a:t>ser</a:t>
            </a:r>
            <a:r>
              <a:rPr lang="en-US" sz="2800" b="0" i="1" dirty="0">
                <a:latin typeface="Calibri" panose="020F0502020204030204" pitchFamily="34" charset="0"/>
                <a:ea typeface="SimSun" panose="02010600030101010101" pitchFamily="2" charset="-122"/>
              </a:rPr>
              <a:t> </a:t>
            </a:r>
            <a:r>
              <a:rPr lang="en-US" sz="2800" b="0" i="1" dirty="0" err="1">
                <a:latin typeface="Calibri" panose="020F0502020204030204" pitchFamily="34" charset="0"/>
                <a:ea typeface="SimSun" panose="02010600030101010101" pitchFamily="2" charset="-122"/>
              </a:rPr>
              <a:t>utilizado</a:t>
            </a:r>
            <a:r>
              <a:rPr lang="en-US" sz="2800" b="0" i="1" dirty="0">
                <a:latin typeface="Calibri" panose="020F0502020204030204" pitchFamily="34" charset="0"/>
                <a:ea typeface="SimSun" panose="02010600030101010101" pitchFamily="2" charset="-122"/>
              </a:rPr>
              <a:t> para </a:t>
            </a:r>
            <a:r>
              <a:rPr lang="en-US" sz="2800" b="0" i="1" dirty="0" err="1">
                <a:latin typeface="Calibri" panose="020F0502020204030204" pitchFamily="34" charset="0"/>
                <a:ea typeface="SimSun" panose="02010600030101010101" pitchFamily="2" charset="-122"/>
              </a:rPr>
              <a:t>servir</a:t>
            </a:r>
            <a:r>
              <a:rPr lang="en-US" sz="2800" b="0" i="1" dirty="0">
                <a:latin typeface="Calibri" panose="020F0502020204030204" pitchFamily="34" charset="0"/>
                <a:ea typeface="SimSun" panose="02010600030101010101" pitchFamily="2" charset="-122"/>
              </a:rPr>
              <a:t> a </a:t>
            </a:r>
            <a:r>
              <a:rPr lang="en-US" sz="2800" b="0" i="1" dirty="0" err="1">
                <a:latin typeface="Calibri" panose="020F0502020204030204" pitchFamily="34" charset="0"/>
                <a:ea typeface="SimSun" panose="02010600030101010101" pitchFamily="2" charset="-122"/>
              </a:rPr>
              <a:t>los</a:t>
            </a:r>
            <a:r>
              <a:rPr lang="en-US" sz="2800" b="0" i="1" dirty="0">
                <a:latin typeface="Calibri" panose="020F0502020204030204" pitchFamily="34" charset="0"/>
                <a:ea typeface="SimSun" panose="02010600030101010101" pitchFamily="2" charset="-122"/>
              </a:rPr>
              <a:t> </a:t>
            </a:r>
            <a:r>
              <a:rPr lang="en-US" sz="2800" b="0" i="1" dirty="0" err="1">
                <a:latin typeface="Calibri" panose="020F0502020204030204" pitchFamily="34" charset="0"/>
                <a:ea typeface="SimSun" panose="02010600030101010101" pitchFamily="2" charset="-122"/>
              </a:rPr>
              <a:t>demás</a:t>
            </a:r>
            <a:r>
              <a:rPr lang="en-US" sz="2800" b="0" i="1" dirty="0">
                <a:latin typeface="Calibri" panose="020F0502020204030204" pitchFamily="34" charset="0"/>
                <a:ea typeface="SimSun" panose="02010600030101010101" pitchFamily="2" charset="-122"/>
              </a:rPr>
              <a:t>. </a:t>
            </a:r>
            <a:r>
              <a:rPr lang="en-US" sz="2800" b="0" i="1" dirty="0" err="1">
                <a:latin typeface="Calibri" panose="020F0502020204030204" pitchFamily="34" charset="0"/>
                <a:ea typeface="SimSun" panose="02010600030101010101" pitchFamily="2" charset="-122"/>
              </a:rPr>
              <a:t>Así</a:t>
            </a:r>
            <a:r>
              <a:rPr lang="en-US" sz="2800" b="0" i="1" dirty="0">
                <a:latin typeface="Calibri" panose="020F0502020204030204" pitchFamily="34" charset="0"/>
                <a:ea typeface="SimSun" panose="02010600030101010101" pitchFamily="2" charset="-122"/>
              </a:rPr>
              <a:t> </a:t>
            </a:r>
            <a:r>
              <a:rPr lang="en-US" sz="2800" b="0" i="1" dirty="0" err="1">
                <a:latin typeface="Calibri" panose="020F0502020204030204" pitchFamily="34" charset="0"/>
                <a:ea typeface="SimSun" panose="02010600030101010101" pitchFamily="2" charset="-122"/>
              </a:rPr>
              <a:t>serán</a:t>
            </a:r>
            <a:r>
              <a:rPr lang="en-US" sz="2800" b="0" i="1" dirty="0">
                <a:latin typeface="Calibri" panose="020F0502020204030204" pitchFamily="34" charset="0"/>
                <a:ea typeface="SimSun" panose="02010600030101010101" pitchFamily="2" charset="-122"/>
              </a:rPr>
              <a:t> </a:t>
            </a:r>
            <a:r>
              <a:rPr lang="en-US" sz="2800" b="0" i="1" dirty="0" err="1">
                <a:latin typeface="Calibri" panose="020F0502020204030204" pitchFamily="34" charset="0"/>
                <a:ea typeface="SimSun" panose="02010600030101010101" pitchFamily="2" charset="-122"/>
              </a:rPr>
              <a:t>buenos</a:t>
            </a:r>
            <a:r>
              <a:rPr lang="en-US" sz="2800" b="0" i="1" dirty="0">
                <a:latin typeface="Calibri" panose="020F0502020204030204" pitchFamily="34" charset="0"/>
                <a:ea typeface="SimSun" panose="02010600030101010101" pitchFamily="2" charset="-122"/>
              </a:rPr>
              <a:t> </a:t>
            </a:r>
            <a:r>
              <a:rPr lang="en-US" sz="2800" b="0" i="1" dirty="0" err="1">
                <a:latin typeface="Calibri" panose="020F0502020204030204" pitchFamily="34" charset="0"/>
                <a:ea typeface="SimSun" panose="02010600030101010101" pitchFamily="2" charset="-122"/>
              </a:rPr>
              <a:t>administradores</a:t>
            </a:r>
            <a:r>
              <a:rPr lang="en-US" sz="2800" b="0" i="1" dirty="0">
                <a:latin typeface="Calibri" panose="020F0502020204030204" pitchFamily="34" charset="0"/>
                <a:ea typeface="SimSun" panose="02010600030101010101" pitchFamily="2" charset="-122"/>
              </a:rPr>
              <a:t> del </a:t>
            </a:r>
            <a:r>
              <a:rPr lang="en-US" sz="2800" b="0" i="1" dirty="0" err="1">
                <a:latin typeface="Calibri" panose="020F0502020204030204" pitchFamily="34" charset="0"/>
                <a:ea typeface="SimSun" panose="02010600030101010101" pitchFamily="2" charset="-122"/>
              </a:rPr>
              <a:t>generoso</a:t>
            </a:r>
            <a:r>
              <a:rPr lang="en-US" sz="2800" b="0" i="1" dirty="0">
                <a:latin typeface="Calibri" panose="020F0502020204030204" pitchFamily="34" charset="0"/>
                <a:ea typeface="SimSun" panose="02010600030101010101" pitchFamily="2" charset="-122"/>
              </a:rPr>
              <a:t> </a:t>
            </a:r>
            <a:r>
              <a:rPr lang="en-US" sz="2800" b="0" i="1" dirty="0" err="1">
                <a:latin typeface="Calibri" panose="020F0502020204030204" pitchFamily="34" charset="0"/>
                <a:ea typeface="SimSun" panose="02010600030101010101" pitchFamily="2" charset="-122"/>
              </a:rPr>
              <a:t>amor</a:t>
            </a:r>
            <a:r>
              <a:rPr lang="en-US" sz="2800" b="0" i="1" dirty="0">
                <a:latin typeface="Calibri" panose="020F0502020204030204" pitchFamily="34" charset="0"/>
                <a:ea typeface="SimSun" panose="02010600030101010101" pitchFamily="2" charset="-122"/>
              </a:rPr>
              <a:t> que Dios les ha dado </a:t>
            </a:r>
            <a:r>
              <a:rPr lang="en-US" sz="2800" b="0" i="1" dirty="0" err="1">
                <a:latin typeface="Calibri" panose="020F0502020204030204" pitchFamily="34" charset="0"/>
                <a:ea typeface="SimSun" panose="02010600030101010101" pitchFamily="2" charset="-122"/>
              </a:rPr>
              <a:t>en</a:t>
            </a:r>
            <a:r>
              <a:rPr lang="en-US" sz="2800" b="0" i="1" dirty="0">
                <a:latin typeface="Calibri" panose="020F0502020204030204" pitchFamily="34" charset="0"/>
                <a:ea typeface="SimSun" panose="02010600030101010101" pitchFamily="2" charset="-122"/>
              </a:rPr>
              <a:t> </a:t>
            </a:r>
            <a:r>
              <a:rPr lang="en-US" sz="2800" b="0" i="1" dirty="0" err="1">
                <a:latin typeface="Calibri" panose="020F0502020204030204" pitchFamily="34" charset="0"/>
                <a:ea typeface="SimSun" panose="02010600030101010101" pitchFamily="2" charset="-122"/>
              </a:rPr>
              <a:t>tantas</a:t>
            </a:r>
            <a:r>
              <a:rPr lang="en-US" sz="2800" b="0" i="1" dirty="0">
                <a:latin typeface="Calibri" panose="020F0502020204030204" pitchFamily="34" charset="0"/>
                <a:ea typeface="SimSun" panose="02010600030101010101" pitchFamily="2" charset="-122"/>
              </a:rPr>
              <a:t> </a:t>
            </a:r>
            <a:r>
              <a:rPr lang="en-US" sz="2800" b="0" i="1" dirty="0" err="1">
                <a:latin typeface="Calibri" panose="020F0502020204030204" pitchFamily="34" charset="0"/>
                <a:ea typeface="SimSun" panose="02010600030101010101" pitchFamily="2" charset="-122"/>
              </a:rPr>
              <a:t>formas</a:t>
            </a:r>
            <a:r>
              <a:rPr lang="en-US" sz="2800" b="0" i="1" dirty="0">
                <a:latin typeface="Calibri" panose="020F0502020204030204" pitchFamily="34" charset="0"/>
                <a:ea typeface="SimSun" panose="02010600030101010101" pitchFamily="2" charset="-122"/>
              </a:rPr>
              <a:t>. 11 El que </a:t>
            </a:r>
            <a:r>
              <a:rPr lang="en-US" sz="2800" b="0" i="1" dirty="0" err="1">
                <a:latin typeface="Calibri" panose="020F0502020204030204" pitchFamily="34" charset="0"/>
                <a:ea typeface="SimSun" panose="02010600030101010101" pitchFamily="2" charset="-122"/>
              </a:rPr>
              <a:t>hable</a:t>
            </a:r>
            <a:r>
              <a:rPr lang="en-US" sz="2800" b="0" i="1" dirty="0">
                <a:latin typeface="Calibri" panose="020F0502020204030204" pitchFamily="34" charset="0"/>
                <a:ea typeface="SimSun" panose="02010600030101010101" pitchFamily="2" charset="-122"/>
              </a:rPr>
              <a:t>, que </a:t>
            </a:r>
            <a:r>
              <a:rPr lang="en-US" sz="2800" b="0" i="1" dirty="0" err="1">
                <a:latin typeface="Calibri" panose="020F0502020204030204" pitchFamily="34" charset="0"/>
                <a:ea typeface="SimSun" panose="02010600030101010101" pitchFamily="2" charset="-122"/>
              </a:rPr>
              <a:t>hable</a:t>
            </a:r>
            <a:r>
              <a:rPr lang="en-US" sz="2800" b="0" i="1" dirty="0">
                <a:latin typeface="Calibri" panose="020F0502020204030204" pitchFamily="34" charset="0"/>
                <a:ea typeface="SimSun" panose="02010600030101010101" pitchFamily="2" charset="-122"/>
              </a:rPr>
              <a:t> de </a:t>
            </a:r>
            <a:r>
              <a:rPr lang="en-US" sz="2800" b="0" i="1" dirty="0" err="1">
                <a:latin typeface="Calibri" panose="020F0502020204030204" pitchFamily="34" charset="0"/>
                <a:ea typeface="SimSun" panose="02010600030101010101" pitchFamily="2" charset="-122"/>
              </a:rPr>
              <a:t>acuerdo</a:t>
            </a:r>
            <a:r>
              <a:rPr lang="en-US" sz="2800" b="0" i="1" dirty="0">
                <a:latin typeface="Calibri" panose="020F0502020204030204" pitchFamily="34" charset="0"/>
                <a:ea typeface="SimSun" panose="02010600030101010101" pitchFamily="2" charset="-122"/>
              </a:rPr>
              <a:t> con las palabras de Dios; el que </a:t>
            </a:r>
            <a:r>
              <a:rPr lang="en-US" sz="2800" b="0" i="1" dirty="0" err="1">
                <a:latin typeface="Calibri" panose="020F0502020204030204" pitchFamily="34" charset="0"/>
                <a:ea typeface="SimSun" panose="02010600030101010101" pitchFamily="2" charset="-122"/>
              </a:rPr>
              <a:t>sirve</a:t>
            </a:r>
            <a:r>
              <a:rPr lang="en-US" sz="2800" b="0" i="1" dirty="0">
                <a:latin typeface="Calibri" panose="020F0502020204030204" pitchFamily="34" charset="0"/>
                <a:ea typeface="SimSun" panose="02010600030101010101" pitchFamily="2" charset="-122"/>
              </a:rPr>
              <a:t>, que </a:t>
            </a:r>
            <a:r>
              <a:rPr lang="en-US" sz="2800" b="0" i="1" dirty="0" err="1">
                <a:latin typeface="Calibri" panose="020F0502020204030204" pitchFamily="34" charset="0"/>
                <a:ea typeface="SimSun" panose="02010600030101010101" pitchFamily="2" charset="-122"/>
              </a:rPr>
              <a:t>sirva</a:t>
            </a:r>
            <a:r>
              <a:rPr lang="en-US" sz="2800" b="0" i="1" dirty="0">
                <a:latin typeface="Calibri" panose="020F0502020204030204" pitchFamily="34" charset="0"/>
                <a:ea typeface="SimSun" panose="02010600030101010101" pitchFamily="2" charset="-122"/>
              </a:rPr>
              <a:t> con el </a:t>
            </a:r>
            <a:r>
              <a:rPr lang="en-US" sz="2800" b="0" i="1" dirty="0" err="1">
                <a:latin typeface="Calibri" panose="020F0502020204030204" pitchFamily="34" charset="0"/>
                <a:ea typeface="SimSun" panose="02010600030101010101" pitchFamily="2" charset="-122"/>
              </a:rPr>
              <a:t>poder</a:t>
            </a:r>
            <a:r>
              <a:rPr lang="en-US" sz="2800" b="0" i="1" dirty="0">
                <a:latin typeface="Calibri" panose="020F0502020204030204" pitchFamily="34" charset="0"/>
                <a:ea typeface="SimSun" panose="02010600030101010101" pitchFamily="2" charset="-122"/>
              </a:rPr>
              <a:t> que Dios da. Que </a:t>
            </a:r>
            <a:r>
              <a:rPr lang="en-US" sz="2800" b="0" i="1" dirty="0" err="1">
                <a:latin typeface="Calibri" panose="020F0502020204030204" pitchFamily="34" charset="0"/>
                <a:ea typeface="SimSun" panose="02010600030101010101" pitchFamily="2" charset="-122"/>
              </a:rPr>
              <a:t>todo</a:t>
            </a:r>
            <a:r>
              <a:rPr lang="en-US" sz="2800" b="0" i="1" dirty="0">
                <a:latin typeface="Calibri" panose="020F0502020204030204" pitchFamily="34" charset="0"/>
                <a:ea typeface="SimSun" panose="02010600030101010101" pitchFamily="2" charset="-122"/>
              </a:rPr>
              <a:t> lo que </a:t>
            </a:r>
            <a:r>
              <a:rPr lang="en-US" sz="2800" b="0" i="1" dirty="0" err="1">
                <a:latin typeface="Calibri" panose="020F0502020204030204" pitchFamily="34" charset="0"/>
                <a:ea typeface="SimSun" panose="02010600030101010101" pitchFamily="2" charset="-122"/>
              </a:rPr>
              <a:t>hagan</a:t>
            </a:r>
            <a:r>
              <a:rPr lang="en-US" sz="2800" b="0" i="1" dirty="0">
                <a:latin typeface="Calibri" panose="020F0502020204030204" pitchFamily="34" charset="0"/>
                <a:ea typeface="SimSun" panose="02010600030101010101" pitchFamily="2" charset="-122"/>
              </a:rPr>
              <a:t> sea para </a:t>
            </a:r>
            <a:r>
              <a:rPr lang="en-US" sz="2800" b="0" i="1" dirty="0" err="1">
                <a:latin typeface="Calibri" panose="020F0502020204030204" pitchFamily="34" charset="0"/>
                <a:ea typeface="SimSun" panose="02010600030101010101" pitchFamily="2" charset="-122"/>
              </a:rPr>
              <a:t>alabar</a:t>
            </a:r>
            <a:r>
              <a:rPr lang="en-US" sz="2800" b="0" i="1" dirty="0">
                <a:latin typeface="Calibri" panose="020F0502020204030204" pitchFamily="34" charset="0"/>
                <a:ea typeface="SimSun" panose="02010600030101010101" pitchFamily="2" charset="-122"/>
              </a:rPr>
              <a:t> a Dios </a:t>
            </a:r>
            <a:r>
              <a:rPr lang="en-US" sz="2800" b="0" i="1" dirty="0" err="1">
                <a:latin typeface="Calibri" panose="020F0502020204030204" pitchFamily="34" charset="0"/>
                <a:ea typeface="SimSun" panose="02010600030101010101" pitchFamily="2" charset="-122"/>
              </a:rPr>
              <a:t>por</a:t>
            </a:r>
            <a:r>
              <a:rPr lang="en-US" sz="2800" b="0" i="1" dirty="0">
                <a:latin typeface="Calibri" panose="020F0502020204030204" pitchFamily="34" charset="0"/>
                <a:ea typeface="SimSun" panose="02010600030101010101" pitchFamily="2" charset="-122"/>
              </a:rPr>
              <a:t> </a:t>
            </a:r>
            <a:r>
              <a:rPr lang="en-US" sz="2800" b="0" i="1" dirty="0" err="1">
                <a:latin typeface="Calibri" panose="020F0502020204030204" pitchFamily="34" charset="0"/>
                <a:ea typeface="SimSun" panose="02010600030101010101" pitchFamily="2" charset="-122"/>
              </a:rPr>
              <a:t>medio</a:t>
            </a:r>
            <a:r>
              <a:rPr lang="en-US" sz="2800" b="0" i="1" dirty="0">
                <a:latin typeface="Calibri" panose="020F0502020204030204" pitchFamily="34" charset="0"/>
                <a:ea typeface="SimSun" panose="02010600030101010101" pitchFamily="2" charset="-122"/>
              </a:rPr>
              <a:t> de </a:t>
            </a:r>
            <a:r>
              <a:rPr lang="en-US" sz="2800" b="0" i="1" dirty="0" err="1">
                <a:latin typeface="Calibri" panose="020F0502020204030204" pitchFamily="34" charset="0"/>
                <a:ea typeface="SimSun" panose="02010600030101010101" pitchFamily="2" charset="-122"/>
              </a:rPr>
              <a:t>Jesucristo</a:t>
            </a:r>
            <a:r>
              <a:rPr lang="en-US" sz="2800" b="0" i="1" dirty="0">
                <a:latin typeface="Calibri" panose="020F0502020204030204" pitchFamily="34" charset="0"/>
                <a:ea typeface="SimSun" panose="02010600030101010101" pitchFamily="2" charset="-122"/>
              </a:rPr>
              <a:t>, a </a:t>
            </a:r>
            <a:r>
              <a:rPr lang="en-US" sz="2800" b="0" i="1" dirty="0" err="1">
                <a:latin typeface="Calibri" panose="020F0502020204030204" pitchFamily="34" charset="0"/>
                <a:ea typeface="SimSun" panose="02010600030101010101" pitchFamily="2" charset="-122"/>
              </a:rPr>
              <a:t>quien</a:t>
            </a:r>
            <a:r>
              <a:rPr lang="en-US" sz="2800" b="0" i="1" dirty="0">
                <a:latin typeface="Calibri" panose="020F0502020204030204" pitchFamily="34" charset="0"/>
                <a:ea typeface="SimSun" panose="02010600030101010101" pitchFamily="2" charset="-122"/>
              </a:rPr>
              <a:t> </a:t>
            </a:r>
            <a:r>
              <a:rPr lang="en-US" sz="2800" b="0" i="1" dirty="0" err="1">
                <a:latin typeface="Calibri" panose="020F0502020204030204" pitchFamily="34" charset="0"/>
                <a:ea typeface="SimSun" panose="02010600030101010101" pitchFamily="2" charset="-122"/>
              </a:rPr>
              <a:t>pertenecen</a:t>
            </a:r>
            <a:r>
              <a:rPr lang="en-US" sz="2800" b="0" i="1" dirty="0">
                <a:latin typeface="Calibri" panose="020F0502020204030204" pitchFamily="34" charset="0"/>
                <a:ea typeface="SimSun" panose="02010600030101010101" pitchFamily="2" charset="-122"/>
              </a:rPr>
              <a:t> el </a:t>
            </a:r>
            <a:r>
              <a:rPr lang="en-US" sz="2800" b="0" i="1" dirty="0" err="1">
                <a:latin typeface="Calibri" panose="020F0502020204030204" pitchFamily="34" charset="0"/>
                <a:ea typeface="SimSun" panose="02010600030101010101" pitchFamily="2" charset="-122"/>
              </a:rPr>
              <a:t>poder</a:t>
            </a:r>
            <a:r>
              <a:rPr lang="en-US" sz="2800" b="0" i="1" dirty="0">
                <a:latin typeface="Calibri" panose="020F0502020204030204" pitchFamily="34" charset="0"/>
                <a:ea typeface="SimSun" panose="02010600030101010101" pitchFamily="2" charset="-122"/>
              </a:rPr>
              <a:t> y la </a:t>
            </a:r>
            <a:r>
              <a:rPr lang="en-US" sz="2800" b="0" i="1" dirty="0" err="1">
                <a:latin typeface="Calibri" panose="020F0502020204030204" pitchFamily="34" charset="0"/>
                <a:ea typeface="SimSun" panose="02010600030101010101" pitchFamily="2" charset="-122"/>
              </a:rPr>
              <a:t>gloria</a:t>
            </a:r>
            <a:r>
              <a:rPr lang="en-US" sz="2800" b="0" i="1" dirty="0">
                <a:latin typeface="Calibri" panose="020F0502020204030204" pitchFamily="34" charset="0"/>
                <a:ea typeface="SimSun" panose="02010600030101010101" pitchFamily="2" charset="-122"/>
              </a:rPr>
              <a:t> para </a:t>
            </a:r>
            <a:r>
              <a:rPr lang="en-US" sz="2800" b="0" i="1" dirty="0" err="1">
                <a:latin typeface="Calibri" panose="020F0502020204030204" pitchFamily="34" charset="0"/>
                <a:ea typeface="SimSun" panose="02010600030101010101" pitchFamily="2" charset="-122"/>
              </a:rPr>
              <a:t>siempre</a:t>
            </a:r>
            <a:r>
              <a:rPr lang="en-US" sz="2800" b="0" i="1" dirty="0">
                <a:latin typeface="Calibri" panose="020F0502020204030204" pitchFamily="34" charset="0"/>
                <a:ea typeface="SimSun" panose="02010600030101010101" pitchFamily="2" charset="-122"/>
              </a:rPr>
              <a:t>. </a:t>
            </a:r>
            <a:r>
              <a:rPr lang="en-US" sz="2800" b="0" i="1" dirty="0" err="1">
                <a:latin typeface="Calibri" panose="020F0502020204030204" pitchFamily="34" charset="0"/>
                <a:ea typeface="SimSun" panose="02010600030101010101" pitchFamily="2" charset="-122"/>
              </a:rPr>
              <a:t>Así</a:t>
            </a:r>
            <a:r>
              <a:rPr lang="en-US" sz="2800" b="0" i="1" dirty="0">
                <a:latin typeface="Calibri" panose="020F0502020204030204" pitchFamily="34" charset="0"/>
                <a:ea typeface="SimSun" panose="02010600030101010101" pitchFamily="2" charset="-122"/>
              </a:rPr>
              <a:t> sea”</a:t>
            </a:r>
            <a:endParaRPr lang="en-US" altLang="en-US" sz="2800" b="0" i="1" dirty="0">
              <a:latin typeface="Calibri" panose="020F0502020204030204" pitchFamily="34" charset="0"/>
              <a:ea typeface="SimSun" panose="02010600030101010101" pitchFamily="2" charset="-122"/>
            </a:endParaRPr>
          </a:p>
        </p:txBody>
      </p:sp>
      <p:pic>
        <p:nvPicPr>
          <p:cNvPr id="6" name="Imagen 5" descr="Logo ESO 2023"/>
          <p:cNvPicPr>
            <a:picLocks noChangeAspect="1"/>
          </p:cNvPicPr>
          <p:nvPr/>
        </p:nvPicPr>
        <p:blipFill>
          <a:blip r:embed="rId2"/>
          <a:stretch>
            <a:fillRect/>
          </a:stretch>
        </p:blipFill>
        <p:spPr>
          <a:xfrm>
            <a:off x="10519410" y="-13970"/>
            <a:ext cx="1672590" cy="179578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uadro de texto 99"/>
          <p:cNvSpPr txBox="1"/>
          <p:nvPr/>
        </p:nvSpPr>
        <p:spPr>
          <a:xfrm>
            <a:off x="386715" y="1888490"/>
            <a:ext cx="11503660" cy="1753235"/>
          </a:xfrm>
          <a:prstGeom prst="rect">
            <a:avLst/>
          </a:prstGeom>
          <a:noFill/>
          <a:ln w="9525">
            <a:noFill/>
          </a:ln>
        </p:spPr>
        <p:txBody>
          <a:bodyPr wrap="square">
            <a:spAutoFit/>
          </a:bodyPr>
          <a:lstStyle/>
          <a:p>
            <a:pPr indent="0"/>
            <a:r>
              <a:rPr lang="en-US" sz="3600" b="1">
                <a:latin typeface="Calibri" panose="020F0502020204030204" pitchFamily="34" charset="0"/>
                <a:ea typeface="SimSun" panose="02010600030101010101" pitchFamily="2" charset="-122"/>
                <a:cs typeface="Times New Roman" panose="02020603050405020304" charset="0"/>
              </a:rPr>
              <a:t>PARADIGMA #</a:t>
            </a:r>
            <a:r>
              <a:rPr lang="es-VE" altLang="en-US" sz="3600" b="1">
                <a:latin typeface="Calibri" panose="020F0502020204030204" pitchFamily="34" charset="0"/>
                <a:ea typeface="SimSun" panose="02010600030101010101" pitchFamily="2" charset="-122"/>
                <a:cs typeface="Times New Roman" panose="02020603050405020304" charset="0"/>
              </a:rPr>
              <a:t> </a:t>
            </a:r>
            <a:r>
              <a:rPr lang="en-US" sz="3600" b="1">
                <a:latin typeface="Calibri" panose="020F0502020204030204" pitchFamily="34" charset="0"/>
                <a:ea typeface="SimSun" panose="02010600030101010101" pitchFamily="2" charset="-122"/>
                <a:cs typeface="Times New Roman" panose="02020603050405020304" charset="0"/>
              </a:rPr>
              <a:t>4 </a:t>
            </a:r>
          </a:p>
          <a:p>
            <a:pPr indent="0"/>
            <a:r>
              <a:rPr lang="en-US" sz="3600" b="1">
                <a:latin typeface="Calibri" panose="020F0502020204030204" pitchFamily="34" charset="0"/>
                <a:ea typeface="SimSun" panose="02010600030101010101" pitchFamily="2" charset="-122"/>
                <a:cs typeface="Times New Roman" panose="02020603050405020304" charset="0"/>
              </a:rPr>
              <a:t>EL SERVICIO CRISTIANO  DESARROLLA LA PASIÓN MISIONERA.</a:t>
            </a:r>
            <a:endParaRPr lang="en-US" altLang="en-US" sz="3600" b="1">
              <a:latin typeface="Calibri" panose="020F0502020204030204" pitchFamily="34" charset="0"/>
              <a:ea typeface="SimSun" panose="02010600030101010101" pitchFamily="2" charset="-122"/>
              <a:cs typeface="Times New Roman" panose="02020603050405020304" charset="0"/>
            </a:endParaRPr>
          </a:p>
        </p:txBody>
      </p:sp>
      <p:sp>
        <p:nvSpPr>
          <p:cNvPr id="2" name="Cuadro de texto 1"/>
          <p:cNvSpPr txBox="1"/>
          <p:nvPr/>
        </p:nvSpPr>
        <p:spPr>
          <a:xfrm>
            <a:off x="246380" y="4456430"/>
            <a:ext cx="11643360" cy="1753235"/>
          </a:xfrm>
          <a:prstGeom prst="rect">
            <a:avLst/>
          </a:prstGeom>
          <a:noFill/>
          <a:ln w="9525">
            <a:noFill/>
          </a:ln>
        </p:spPr>
        <p:txBody>
          <a:bodyPr wrap="square">
            <a:spAutoFit/>
          </a:bodyPr>
          <a:lstStyle/>
          <a:p>
            <a:pPr indent="0"/>
            <a:r>
              <a:rPr lang="en-US" sz="3600" b="0" u="sng" dirty="0" err="1">
                <a:latin typeface="Calibri" panose="020F0502020204030204" pitchFamily="34" charset="0"/>
                <a:ea typeface="SimSun" panose="02010600030101010101" pitchFamily="2" charset="-122"/>
                <a:cs typeface="Times New Roman" panose="02020603050405020304" charset="0"/>
              </a:rPr>
              <a:t>Hechos</a:t>
            </a:r>
            <a:r>
              <a:rPr lang="en-US" sz="3600" b="0" u="sng" dirty="0">
                <a:latin typeface="Calibri" panose="020F0502020204030204" pitchFamily="34" charset="0"/>
                <a:ea typeface="SimSun" panose="02010600030101010101" pitchFamily="2" charset="-122"/>
                <a:cs typeface="Times New Roman" panose="02020603050405020304" charset="0"/>
              </a:rPr>
              <a:t> 8:4-5</a:t>
            </a:r>
            <a:r>
              <a:rPr lang="en-US" sz="3600" b="0" dirty="0">
                <a:latin typeface="Calibri" panose="020F0502020204030204" pitchFamily="34" charset="0"/>
                <a:ea typeface="SimSun" panose="02010600030101010101" pitchFamily="2" charset="-122"/>
                <a:cs typeface="Times New Roman" panose="02020603050405020304" charset="0"/>
              </a:rPr>
              <a:t> </a:t>
            </a:r>
            <a:r>
              <a:rPr lang="en-US" sz="3600" b="0" dirty="0" smtClean="0">
                <a:latin typeface="Calibri" panose="020F0502020204030204" pitchFamily="34" charset="0"/>
                <a:ea typeface="SimSun" panose="02010600030101010101" pitchFamily="2" charset="-122"/>
                <a:cs typeface="Times New Roman" panose="02020603050405020304" charset="0"/>
              </a:rPr>
              <a:t>“</a:t>
            </a:r>
            <a:r>
              <a:rPr lang="en-US" sz="3600" b="0" i="1" dirty="0" smtClean="0">
                <a:latin typeface="Calibri" panose="020F0502020204030204" pitchFamily="34" charset="0"/>
                <a:ea typeface="SimSun" panose="02010600030101010101" pitchFamily="2" charset="-122"/>
                <a:cs typeface="Times New Roman" panose="02020603050405020304" charset="0"/>
              </a:rPr>
              <a:t>Pero </a:t>
            </a:r>
            <a:r>
              <a:rPr lang="en-US" sz="3600" b="0" i="1" dirty="0" err="1">
                <a:latin typeface="Calibri" panose="020F0502020204030204" pitchFamily="34" charset="0"/>
                <a:ea typeface="SimSun" panose="02010600030101010101" pitchFamily="2" charset="-122"/>
                <a:cs typeface="Times New Roman" panose="02020603050405020304" charset="0"/>
              </a:rPr>
              <a:t>los</a:t>
            </a:r>
            <a:r>
              <a:rPr lang="en-US" sz="3600" b="0" i="1" dirty="0">
                <a:latin typeface="Calibri" panose="020F0502020204030204" pitchFamily="34" charset="0"/>
                <a:ea typeface="SimSun" panose="02010600030101010101" pitchFamily="2" charset="-122"/>
                <a:cs typeface="Times New Roman" panose="02020603050405020304" charset="0"/>
              </a:rPr>
              <a:t> que </a:t>
            </a:r>
            <a:r>
              <a:rPr lang="en-US" sz="3600" b="0" i="1" dirty="0" err="1">
                <a:latin typeface="Calibri" panose="020F0502020204030204" pitchFamily="34" charset="0"/>
                <a:ea typeface="SimSun" panose="02010600030101010101" pitchFamily="2" charset="-122"/>
                <a:cs typeface="Times New Roman" panose="02020603050405020304" charset="0"/>
              </a:rPr>
              <a:t>fueron</a:t>
            </a:r>
            <a:r>
              <a:rPr lang="en-US" sz="3600" b="0" i="1" dirty="0">
                <a:latin typeface="Calibri" panose="020F0502020204030204" pitchFamily="34" charset="0"/>
                <a:ea typeface="SimSun" panose="02010600030101010101" pitchFamily="2" charset="-122"/>
                <a:cs typeface="Times New Roman" panose="02020603050405020304" charset="0"/>
              </a:rPr>
              <a:t> </a:t>
            </a:r>
            <a:r>
              <a:rPr lang="en-US" sz="3600" b="0" i="1" dirty="0" err="1">
                <a:latin typeface="Calibri" panose="020F0502020204030204" pitchFamily="34" charset="0"/>
                <a:ea typeface="SimSun" panose="02010600030101010101" pitchFamily="2" charset="-122"/>
                <a:cs typeface="Times New Roman" panose="02020603050405020304" charset="0"/>
              </a:rPr>
              <a:t>esparcidos</a:t>
            </a:r>
            <a:r>
              <a:rPr lang="en-US" sz="3600" b="0" i="1" dirty="0">
                <a:latin typeface="Calibri" panose="020F0502020204030204" pitchFamily="34" charset="0"/>
                <a:ea typeface="SimSun" panose="02010600030101010101" pitchFamily="2" charset="-122"/>
                <a:cs typeface="Times New Roman" panose="02020603050405020304" charset="0"/>
              </a:rPr>
              <a:t> </a:t>
            </a:r>
            <a:r>
              <a:rPr lang="en-US" sz="3600" b="0" i="1" dirty="0" err="1">
                <a:latin typeface="Calibri" panose="020F0502020204030204" pitchFamily="34" charset="0"/>
                <a:ea typeface="SimSun" panose="02010600030101010101" pitchFamily="2" charset="-122"/>
                <a:cs typeface="Times New Roman" panose="02020603050405020304" charset="0"/>
              </a:rPr>
              <a:t>iban</a:t>
            </a:r>
            <a:r>
              <a:rPr lang="en-US" sz="3600" b="0" i="1" dirty="0">
                <a:latin typeface="Calibri" panose="020F0502020204030204" pitchFamily="34" charset="0"/>
                <a:ea typeface="SimSun" panose="02010600030101010101" pitchFamily="2" charset="-122"/>
                <a:cs typeface="Times New Roman" panose="02020603050405020304" charset="0"/>
              </a:rPr>
              <a:t> </a:t>
            </a:r>
            <a:r>
              <a:rPr lang="en-US" sz="3600" b="0" i="1" dirty="0" err="1">
                <a:latin typeface="Calibri" panose="020F0502020204030204" pitchFamily="34" charset="0"/>
                <a:ea typeface="SimSun" panose="02010600030101010101" pitchFamily="2" charset="-122"/>
                <a:cs typeface="Times New Roman" panose="02020603050405020304" charset="0"/>
              </a:rPr>
              <a:t>por</a:t>
            </a:r>
            <a:r>
              <a:rPr lang="en-US" sz="3600" b="0" i="1" dirty="0">
                <a:latin typeface="Calibri" panose="020F0502020204030204" pitchFamily="34" charset="0"/>
                <a:ea typeface="SimSun" panose="02010600030101010101" pitchFamily="2" charset="-122"/>
                <a:cs typeface="Times New Roman" panose="02020603050405020304" charset="0"/>
              </a:rPr>
              <a:t> </a:t>
            </a:r>
            <a:r>
              <a:rPr lang="en-US" sz="3600" b="0" i="1" dirty="0" err="1">
                <a:latin typeface="Calibri" panose="020F0502020204030204" pitchFamily="34" charset="0"/>
                <a:ea typeface="SimSun" panose="02010600030101010101" pitchFamily="2" charset="-122"/>
                <a:cs typeface="Times New Roman" panose="02020603050405020304" charset="0"/>
              </a:rPr>
              <a:t>todas</a:t>
            </a:r>
            <a:r>
              <a:rPr lang="en-US" sz="3600" b="0" i="1" dirty="0">
                <a:latin typeface="Calibri" panose="020F0502020204030204" pitchFamily="34" charset="0"/>
                <a:ea typeface="SimSun" panose="02010600030101010101" pitchFamily="2" charset="-122"/>
                <a:cs typeface="Times New Roman" panose="02020603050405020304" charset="0"/>
              </a:rPr>
              <a:t> </a:t>
            </a:r>
            <a:r>
              <a:rPr lang="en-US" sz="3600" b="0" i="1" dirty="0" err="1">
                <a:latin typeface="Calibri" panose="020F0502020204030204" pitchFamily="34" charset="0"/>
                <a:ea typeface="SimSun" panose="02010600030101010101" pitchFamily="2" charset="-122"/>
                <a:cs typeface="Times New Roman" panose="02020603050405020304" charset="0"/>
              </a:rPr>
              <a:t>partes</a:t>
            </a:r>
            <a:r>
              <a:rPr lang="en-US" sz="3600" b="0" i="1" dirty="0">
                <a:latin typeface="Calibri" panose="020F0502020204030204" pitchFamily="34" charset="0"/>
                <a:ea typeface="SimSun" panose="02010600030101010101" pitchFamily="2" charset="-122"/>
                <a:cs typeface="Times New Roman" panose="02020603050405020304" charset="0"/>
              </a:rPr>
              <a:t> </a:t>
            </a:r>
            <a:r>
              <a:rPr lang="en-US" sz="3600" b="0" i="1" dirty="0" err="1">
                <a:latin typeface="Calibri" panose="020F0502020204030204" pitchFamily="34" charset="0"/>
                <a:ea typeface="SimSun" panose="02010600030101010101" pitchFamily="2" charset="-122"/>
                <a:cs typeface="Times New Roman" panose="02020603050405020304" charset="0"/>
              </a:rPr>
              <a:t>anunciando</a:t>
            </a:r>
            <a:r>
              <a:rPr lang="en-US" sz="3600" b="0" i="1" dirty="0">
                <a:latin typeface="Calibri" panose="020F0502020204030204" pitchFamily="34" charset="0"/>
                <a:ea typeface="SimSun" panose="02010600030101010101" pitchFamily="2" charset="-122"/>
                <a:cs typeface="Times New Roman" panose="02020603050405020304" charset="0"/>
              </a:rPr>
              <a:t> el </a:t>
            </a:r>
            <a:r>
              <a:rPr lang="en-US" sz="3600" b="0" i="1" dirty="0" err="1">
                <a:latin typeface="Calibri" panose="020F0502020204030204" pitchFamily="34" charset="0"/>
                <a:ea typeface="SimSun" panose="02010600030101010101" pitchFamily="2" charset="-122"/>
                <a:cs typeface="Times New Roman" panose="02020603050405020304" charset="0"/>
              </a:rPr>
              <a:t>evangelio</a:t>
            </a:r>
            <a:r>
              <a:rPr lang="en-US" sz="3600" b="0" i="1" dirty="0">
                <a:latin typeface="Calibri" panose="020F0502020204030204" pitchFamily="34" charset="0"/>
                <a:ea typeface="SimSun" panose="02010600030101010101" pitchFamily="2" charset="-122"/>
                <a:cs typeface="Times New Roman" panose="02020603050405020304" charset="0"/>
              </a:rPr>
              <a:t>. 5 </a:t>
            </a:r>
            <a:r>
              <a:rPr lang="en-US" sz="3600" b="0" i="1" dirty="0" err="1">
                <a:latin typeface="Calibri" panose="020F0502020204030204" pitchFamily="34" charset="0"/>
                <a:ea typeface="SimSun" panose="02010600030101010101" pitchFamily="2" charset="-122"/>
                <a:cs typeface="Times New Roman" panose="02020603050405020304" charset="0"/>
              </a:rPr>
              <a:t>Entonces</a:t>
            </a:r>
            <a:r>
              <a:rPr lang="en-US" sz="3600" b="0" i="1" dirty="0">
                <a:latin typeface="Calibri" panose="020F0502020204030204" pitchFamily="34" charset="0"/>
                <a:ea typeface="SimSun" panose="02010600030101010101" pitchFamily="2" charset="-122"/>
                <a:cs typeface="Times New Roman" panose="02020603050405020304" charset="0"/>
              </a:rPr>
              <a:t> Felipe, </a:t>
            </a:r>
            <a:r>
              <a:rPr lang="en-US" sz="3600" b="0" i="1" dirty="0" err="1">
                <a:latin typeface="Calibri" panose="020F0502020204030204" pitchFamily="34" charset="0"/>
                <a:ea typeface="SimSun" panose="02010600030101010101" pitchFamily="2" charset="-122"/>
                <a:cs typeface="Times New Roman" panose="02020603050405020304" charset="0"/>
              </a:rPr>
              <a:t>descendiendo</a:t>
            </a:r>
            <a:r>
              <a:rPr lang="en-US" sz="3600" b="0" i="1" dirty="0">
                <a:latin typeface="Calibri" panose="020F0502020204030204" pitchFamily="34" charset="0"/>
                <a:ea typeface="SimSun" panose="02010600030101010101" pitchFamily="2" charset="-122"/>
                <a:cs typeface="Times New Roman" panose="02020603050405020304" charset="0"/>
              </a:rPr>
              <a:t> a la ciudad de Samaria, les </a:t>
            </a:r>
            <a:r>
              <a:rPr lang="en-US" sz="3600" b="0" i="1" dirty="0" err="1">
                <a:latin typeface="Calibri" panose="020F0502020204030204" pitchFamily="34" charset="0"/>
                <a:ea typeface="SimSun" panose="02010600030101010101" pitchFamily="2" charset="-122"/>
                <a:cs typeface="Times New Roman" panose="02020603050405020304" charset="0"/>
              </a:rPr>
              <a:t>predicaba</a:t>
            </a:r>
            <a:r>
              <a:rPr lang="en-US" sz="3600" b="0" i="1" dirty="0">
                <a:latin typeface="Calibri" panose="020F0502020204030204" pitchFamily="34" charset="0"/>
                <a:ea typeface="SimSun" panose="02010600030101010101" pitchFamily="2" charset="-122"/>
                <a:cs typeface="Times New Roman" panose="02020603050405020304" charset="0"/>
              </a:rPr>
              <a:t> a Cristo”</a:t>
            </a:r>
            <a:r>
              <a:rPr lang="en-US" sz="3600" b="0" dirty="0">
                <a:latin typeface="Calibri" panose="020F0502020204030204" pitchFamily="34" charset="0"/>
                <a:ea typeface="SimSun" panose="02010600030101010101" pitchFamily="2" charset="-122"/>
                <a:cs typeface="Times New Roman" panose="02020603050405020304" charset="0"/>
              </a:rPr>
              <a:t>.</a:t>
            </a:r>
            <a:endParaRPr lang="en-US" altLang="en-US" sz="3600" b="0" dirty="0">
              <a:latin typeface="Calibri" panose="020F0502020204030204" pitchFamily="34" charset="0"/>
              <a:ea typeface="SimSun" panose="02010600030101010101" pitchFamily="2" charset="-122"/>
              <a:cs typeface="Times New Roman" panose="02020603050405020304" charset="0"/>
            </a:endParaRPr>
          </a:p>
        </p:txBody>
      </p:sp>
      <p:pic>
        <p:nvPicPr>
          <p:cNvPr id="6" name="Imagen 5" descr="Logo ESO 2023"/>
          <p:cNvPicPr>
            <a:picLocks noChangeAspect="1"/>
          </p:cNvPicPr>
          <p:nvPr/>
        </p:nvPicPr>
        <p:blipFill>
          <a:blip r:embed="rId2"/>
          <a:stretch>
            <a:fillRect/>
          </a:stretch>
        </p:blipFill>
        <p:spPr>
          <a:xfrm>
            <a:off x="10519410" y="-13970"/>
            <a:ext cx="1672590" cy="179578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uadro de texto 99"/>
          <p:cNvSpPr txBox="1"/>
          <p:nvPr/>
        </p:nvSpPr>
        <p:spPr>
          <a:xfrm>
            <a:off x="253365" y="1842135"/>
            <a:ext cx="11684635" cy="4647426"/>
          </a:xfrm>
          <a:prstGeom prst="rect">
            <a:avLst/>
          </a:prstGeom>
          <a:noFill/>
          <a:ln w="9525">
            <a:noFill/>
          </a:ln>
        </p:spPr>
        <p:txBody>
          <a:bodyPr wrap="square">
            <a:spAutoFit/>
          </a:bodyPr>
          <a:lstStyle/>
          <a:p>
            <a:pPr indent="0"/>
            <a:r>
              <a:rPr lang="en-US" sz="3600" b="1" dirty="0">
                <a:latin typeface="Calibri" panose="020F0502020204030204" pitchFamily="34" charset="0"/>
                <a:ea typeface="SimSun" panose="02010600030101010101" pitchFamily="2" charset="-122"/>
                <a:cs typeface="Times New Roman" panose="02020603050405020304" charset="0"/>
              </a:rPr>
              <a:t>PARADIGMA #</a:t>
            </a:r>
            <a:r>
              <a:rPr lang="es-VE" altLang="en-US" sz="3600" b="1" dirty="0">
                <a:latin typeface="Calibri" panose="020F0502020204030204" pitchFamily="34" charset="0"/>
                <a:ea typeface="SimSun" panose="02010600030101010101" pitchFamily="2" charset="-122"/>
                <a:cs typeface="Times New Roman" panose="02020603050405020304" charset="0"/>
              </a:rPr>
              <a:t> </a:t>
            </a:r>
            <a:r>
              <a:rPr lang="en-US" sz="3600" b="1" dirty="0">
                <a:latin typeface="Calibri" panose="020F0502020204030204" pitchFamily="34" charset="0"/>
                <a:ea typeface="SimSun" panose="02010600030101010101" pitchFamily="2" charset="-122"/>
                <a:cs typeface="Times New Roman" panose="02020603050405020304" charset="0"/>
              </a:rPr>
              <a:t>5</a:t>
            </a:r>
          </a:p>
          <a:p>
            <a:pPr indent="0"/>
            <a:r>
              <a:rPr lang="en-US" sz="3600" b="1" dirty="0">
                <a:latin typeface="Calibri" panose="020F0502020204030204" pitchFamily="34" charset="0"/>
                <a:ea typeface="SimSun" panose="02010600030101010101" pitchFamily="2" charset="-122"/>
                <a:cs typeface="Times New Roman" panose="02020603050405020304" charset="0"/>
              </a:rPr>
              <a:t>EL SERVICIO CRISTIANO  DESARROLLA LA COOPERACIÓN.</a:t>
            </a:r>
            <a:endParaRPr lang="en-US" sz="3200" b="0" dirty="0">
              <a:latin typeface="Calibri" panose="020F0502020204030204" pitchFamily="34" charset="0"/>
              <a:ea typeface="SimSun" panose="02010600030101010101" pitchFamily="2" charset="-122"/>
              <a:cs typeface="Times New Roman" panose="02020603050405020304" charset="0"/>
            </a:endParaRPr>
          </a:p>
          <a:p>
            <a:pPr indent="0"/>
            <a:endParaRPr lang="en-US" sz="3200" b="0" dirty="0">
              <a:latin typeface="Calibri" panose="020F0502020204030204" pitchFamily="34" charset="0"/>
              <a:ea typeface="SimSun" panose="02010600030101010101" pitchFamily="2" charset="-122"/>
              <a:cs typeface="Times New Roman" panose="02020603050405020304" charset="0"/>
            </a:endParaRPr>
          </a:p>
          <a:p>
            <a:pPr indent="0"/>
            <a:r>
              <a:rPr lang="en-US" sz="3200" b="0" dirty="0" err="1">
                <a:latin typeface="Calibri" panose="020F0502020204030204" pitchFamily="34" charset="0"/>
                <a:ea typeface="SimSun" panose="02010600030101010101" pitchFamily="2" charset="-122"/>
                <a:cs typeface="Times New Roman" panose="02020603050405020304" charset="0"/>
              </a:rPr>
              <a:t>Hechos</a:t>
            </a:r>
            <a:r>
              <a:rPr lang="en-US" sz="3200" b="0" dirty="0">
                <a:latin typeface="Calibri" panose="020F0502020204030204" pitchFamily="34" charset="0"/>
                <a:ea typeface="SimSun" panose="02010600030101010101" pitchFamily="2" charset="-122"/>
                <a:cs typeface="Times New Roman" panose="02020603050405020304" charset="0"/>
              </a:rPr>
              <a:t> 2: 45 </a:t>
            </a:r>
            <a:r>
              <a:rPr lang="en-US" sz="3200" b="0" dirty="0" smtClean="0">
                <a:latin typeface="Calibri" panose="020F0502020204030204" pitchFamily="34" charset="0"/>
                <a:ea typeface="SimSun" panose="02010600030101010101" pitchFamily="2" charset="-122"/>
                <a:cs typeface="Times New Roman" panose="02020603050405020304" charset="0"/>
              </a:rPr>
              <a:t>“</a:t>
            </a:r>
            <a:r>
              <a:rPr lang="en-US" sz="3200" b="0" i="1" dirty="0" smtClean="0">
                <a:latin typeface="Calibri" panose="020F0502020204030204" pitchFamily="34" charset="0"/>
                <a:ea typeface="SimSun" panose="02010600030101010101" pitchFamily="2" charset="-122"/>
                <a:cs typeface="Times New Roman" panose="02020603050405020304" charset="0"/>
              </a:rPr>
              <a:t>y </a:t>
            </a:r>
            <a:r>
              <a:rPr lang="en-US" sz="3200" b="0" i="1" dirty="0" err="1">
                <a:latin typeface="Calibri" panose="020F0502020204030204" pitchFamily="34" charset="0"/>
                <a:ea typeface="SimSun" panose="02010600030101010101" pitchFamily="2" charset="-122"/>
                <a:cs typeface="Times New Roman" panose="02020603050405020304" charset="0"/>
              </a:rPr>
              <a:t>vendían</a:t>
            </a:r>
            <a:r>
              <a:rPr lang="en-US" sz="3200" b="0" i="1" dirty="0">
                <a:latin typeface="Calibri" panose="020F0502020204030204" pitchFamily="34" charset="0"/>
                <a:ea typeface="SimSun" panose="02010600030101010101" pitchFamily="2" charset="-122"/>
                <a:cs typeface="Times New Roman" panose="02020603050405020304" charset="0"/>
              </a:rPr>
              <a:t> </a:t>
            </a:r>
            <a:r>
              <a:rPr lang="en-US" sz="3200" b="0" i="1" dirty="0" err="1">
                <a:latin typeface="Calibri" panose="020F0502020204030204" pitchFamily="34" charset="0"/>
                <a:ea typeface="SimSun" panose="02010600030101010101" pitchFamily="2" charset="-122"/>
                <a:cs typeface="Times New Roman" panose="02020603050405020304" charset="0"/>
              </a:rPr>
              <a:t>sus</a:t>
            </a:r>
            <a:r>
              <a:rPr lang="en-US" sz="3200" b="0" i="1" dirty="0">
                <a:latin typeface="Calibri" panose="020F0502020204030204" pitchFamily="34" charset="0"/>
                <a:ea typeface="SimSun" panose="02010600030101010101" pitchFamily="2" charset="-122"/>
                <a:cs typeface="Times New Roman" panose="02020603050405020304" charset="0"/>
              </a:rPr>
              <a:t> </a:t>
            </a:r>
            <a:r>
              <a:rPr lang="en-US" sz="3200" b="0" i="1" dirty="0" err="1">
                <a:latin typeface="Calibri" panose="020F0502020204030204" pitchFamily="34" charset="0"/>
                <a:ea typeface="SimSun" panose="02010600030101010101" pitchFamily="2" charset="-122"/>
                <a:cs typeface="Times New Roman" panose="02020603050405020304" charset="0"/>
              </a:rPr>
              <a:t>propiedades</a:t>
            </a:r>
            <a:r>
              <a:rPr lang="en-US" sz="3200" b="0" i="1" dirty="0">
                <a:latin typeface="Calibri" panose="020F0502020204030204" pitchFamily="34" charset="0"/>
                <a:ea typeface="SimSun" panose="02010600030101010101" pitchFamily="2" charset="-122"/>
                <a:cs typeface="Times New Roman" panose="02020603050405020304" charset="0"/>
              </a:rPr>
              <a:t> y </a:t>
            </a:r>
            <a:r>
              <a:rPr lang="en-US" sz="3200" b="0" i="1" dirty="0" err="1">
                <a:latin typeface="Calibri" panose="020F0502020204030204" pitchFamily="34" charset="0"/>
                <a:ea typeface="SimSun" panose="02010600030101010101" pitchFamily="2" charset="-122"/>
                <a:cs typeface="Times New Roman" panose="02020603050405020304" charset="0"/>
              </a:rPr>
              <a:t>sus</a:t>
            </a:r>
            <a:r>
              <a:rPr lang="en-US" sz="3200" b="0" i="1" dirty="0">
                <a:latin typeface="Calibri" panose="020F0502020204030204" pitchFamily="34" charset="0"/>
                <a:ea typeface="SimSun" panose="02010600030101010101" pitchFamily="2" charset="-122"/>
                <a:cs typeface="Times New Roman" panose="02020603050405020304" charset="0"/>
              </a:rPr>
              <a:t> </a:t>
            </a:r>
            <a:r>
              <a:rPr lang="en-US" sz="3200" b="0" i="1" dirty="0" err="1">
                <a:latin typeface="Calibri" panose="020F0502020204030204" pitchFamily="34" charset="0"/>
                <a:ea typeface="SimSun" panose="02010600030101010101" pitchFamily="2" charset="-122"/>
                <a:cs typeface="Times New Roman" panose="02020603050405020304" charset="0"/>
              </a:rPr>
              <a:t>bienes</a:t>
            </a:r>
            <a:r>
              <a:rPr lang="en-US" sz="3200" b="0" i="1" dirty="0">
                <a:latin typeface="Calibri" panose="020F0502020204030204" pitchFamily="34" charset="0"/>
                <a:ea typeface="SimSun" panose="02010600030101010101" pitchFamily="2" charset="-122"/>
                <a:cs typeface="Times New Roman" panose="02020603050405020304" charset="0"/>
              </a:rPr>
              <a:t>, y lo </a:t>
            </a:r>
            <a:r>
              <a:rPr lang="en-US" sz="3200" b="0" i="1" dirty="0" err="1">
                <a:latin typeface="Calibri" panose="020F0502020204030204" pitchFamily="34" charset="0"/>
                <a:ea typeface="SimSun" panose="02010600030101010101" pitchFamily="2" charset="-122"/>
                <a:cs typeface="Times New Roman" panose="02020603050405020304" charset="0"/>
              </a:rPr>
              <a:t>repartían</a:t>
            </a:r>
            <a:r>
              <a:rPr lang="en-US" sz="3200" b="0" i="1" dirty="0">
                <a:latin typeface="Calibri" panose="020F0502020204030204" pitchFamily="34" charset="0"/>
                <a:ea typeface="SimSun" panose="02010600030101010101" pitchFamily="2" charset="-122"/>
                <a:cs typeface="Times New Roman" panose="02020603050405020304" charset="0"/>
              </a:rPr>
              <a:t> a </a:t>
            </a:r>
            <a:r>
              <a:rPr lang="en-US" sz="3200" b="0" i="1" dirty="0" err="1">
                <a:latin typeface="Calibri" panose="020F0502020204030204" pitchFamily="34" charset="0"/>
                <a:ea typeface="SimSun" panose="02010600030101010101" pitchFamily="2" charset="-122"/>
                <a:cs typeface="Times New Roman" panose="02020603050405020304" charset="0"/>
              </a:rPr>
              <a:t>todos</a:t>
            </a:r>
            <a:r>
              <a:rPr lang="en-US" sz="3200" b="0" i="1" dirty="0">
                <a:latin typeface="Calibri" panose="020F0502020204030204" pitchFamily="34" charset="0"/>
                <a:ea typeface="SimSun" panose="02010600030101010101" pitchFamily="2" charset="-122"/>
                <a:cs typeface="Times New Roman" panose="02020603050405020304" charset="0"/>
              </a:rPr>
              <a:t> </a:t>
            </a:r>
            <a:r>
              <a:rPr lang="en-US" sz="3200" b="0" i="1" u="sng" dirty="0" err="1">
                <a:latin typeface="Calibri" panose="020F0502020204030204" pitchFamily="34" charset="0"/>
                <a:ea typeface="SimSun" panose="02010600030101010101" pitchFamily="2" charset="-122"/>
                <a:cs typeface="Times New Roman" panose="02020603050405020304" charset="0"/>
              </a:rPr>
              <a:t>según</a:t>
            </a:r>
            <a:r>
              <a:rPr lang="en-US" sz="3200" b="0" i="1" u="sng" dirty="0">
                <a:latin typeface="Calibri" panose="020F0502020204030204" pitchFamily="34" charset="0"/>
                <a:ea typeface="SimSun" panose="02010600030101010101" pitchFamily="2" charset="-122"/>
                <a:cs typeface="Times New Roman" panose="02020603050405020304" charset="0"/>
              </a:rPr>
              <a:t> la </a:t>
            </a:r>
            <a:r>
              <a:rPr lang="en-US" sz="3200" b="0" i="1" u="sng" dirty="0" err="1">
                <a:latin typeface="Calibri" panose="020F0502020204030204" pitchFamily="34" charset="0"/>
                <a:ea typeface="SimSun" panose="02010600030101010101" pitchFamily="2" charset="-122"/>
                <a:cs typeface="Times New Roman" panose="02020603050405020304" charset="0"/>
              </a:rPr>
              <a:t>necesidad</a:t>
            </a:r>
            <a:r>
              <a:rPr lang="en-US" sz="3200" b="0" i="1" u="sng" dirty="0">
                <a:latin typeface="Calibri" panose="020F0502020204030204" pitchFamily="34" charset="0"/>
                <a:ea typeface="SimSun" panose="02010600030101010101" pitchFamily="2" charset="-122"/>
                <a:cs typeface="Times New Roman" panose="02020603050405020304" charset="0"/>
              </a:rPr>
              <a:t> de </a:t>
            </a:r>
            <a:r>
              <a:rPr lang="en-US" sz="3200" b="0" i="1" u="sng" dirty="0" err="1">
                <a:latin typeface="Calibri" panose="020F0502020204030204" pitchFamily="34" charset="0"/>
                <a:ea typeface="SimSun" panose="02010600030101010101" pitchFamily="2" charset="-122"/>
                <a:cs typeface="Times New Roman" panose="02020603050405020304" charset="0"/>
              </a:rPr>
              <a:t>cada</a:t>
            </a:r>
            <a:r>
              <a:rPr lang="en-US" sz="3200" b="0" i="1" u="sng" dirty="0">
                <a:latin typeface="Calibri" panose="020F0502020204030204" pitchFamily="34" charset="0"/>
                <a:ea typeface="SimSun" panose="02010600030101010101" pitchFamily="2" charset="-122"/>
                <a:cs typeface="Times New Roman" panose="02020603050405020304" charset="0"/>
              </a:rPr>
              <a:t> </a:t>
            </a:r>
            <a:r>
              <a:rPr lang="en-US" sz="3200" b="0" i="1" u="sng" dirty="0" err="1">
                <a:latin typeface="Calibri" panose="020F0502020204030204" pitchFamily="34" charset="0"/>
                <a:ea typeface="SimSun" panose="02010600030101010101" pitchFamily="2" charset="-122"/>
                <a:cs typeface="Times New Roman" panose="02020603050405020304" charset="0"/>
              </a:rPr>
              <a:t>uno</a:t>
            </a:r>
            <a:r>
              <a:rPr lang="en-US" sz="3200" b="0" dirty="0" smtClean="0">
                <a:latin typeface="Calibri" panose="020F0502020204030204" pitchFamily="34" charset="0"/>
                <a:ea typeface="SimSun" panose="02010600030101010101" pitchFamily="2" charset="-122"/>
              </a:rPr>
              <a:t>”.</a:t>
            </a:r>
          </a:p>
          <a:p>
            <a:pPr indent="0"/>
            <a:endParaRPr lang="en-US" sz="3200" b="0" dirty="0">
              <a:latin typeface="Calibri" panose="020F0502020204030204" pitchFamily="34" charset="0"/>
              <a:ea typeface="SimSun" panose="02010600030101010101" pitchFamily="2" charset="-122"/>
              <a:cs typeface="Times New Roman" panose="02020603050405020304" charset="0"/>
            </a:endParaRPr>
          </a:p>
          <a:p>
            <a:pPr indent="0"/>
            <a:r>
              <a:rPr lang="en-US" sz="3200" b="0" dirty="0" err="1">
                <a:latin typeface="Calibri" panose="020F0502020204030204" pitchFamily="34" charset="0"/>
                <a:ea typeface="SimSun" panose="02010600030101010101" pitchFamily="2" charset="-122"/>
                <a:cs typeface="Times New Roman" panose="02020603050405020304" charset="0"/>
              </a:rPr>
              <a:t>Hechos</a:t>
            </a:r>
            <a:r>
              <a:rPr lang="en-US" sz="3200" b="0" dirty="0">
                <a:latin typeface="Calibri" panose="020F0502020204030204" pitchFamily="34" charset="0"/>
                <a:ea typeface="SimSun" panose="02010600030101010101" pitchFamily="2" charset="-122"/>
                <a:cs typeface="Times New Roman" panose="02020603050405020304" charset="0"/>
              </a:rPr>
              <a:t> 4:34 ”</a:t>
            </a:r>
            <a:r>
              <a:rPr lang="en-US" sz="3200" b="0" i="1" dirty="0" err="1">
                <a:latin typeface="Calibri" panose="020F0502020204030204" pitchFamily="34" charset="0"/>
                <a:ea typeface="SimSun" panose="02010600030101010101" pitchFamily="2" charset="-122"/>
                <a:cs typeface="Times New Roman" panose="02020603050405020304" charset="0"/>
              </a:rPr>
              <a:t>Así</a:t>
            </a:r>
            <a:r>
              <a:rPr lang="en-US" sz="3200" b="0" i="1" dirty="0">
                <a:latin typeface="Calibri" panose="020F0502020204030204" pitchFamily="34" charset="0"/>
                <a:ea typeface="SimSun" panose="02010600030101010101" pitchFamily="2" charset="-122"/>
                <a:cs typeface="Times New Roman" panose="02020603050405020304" charset="0"/>
              </a:rPr>
              <a:t> que no </a:t>
            </a:r>
            <a:r>
              <a:rPr lang="en-US" sz="3200" b="0" i="1" dirty="0" err="1">
                <a:latin typeface="Calibri" panose="020F0502020204030204" pitchFamily="34" charset="0"/>
                <a:ea typeface="SimSun" panose="02010600030101010101" pitchFamily="2" charset="-122"/>
                <a:cs typeface="Times New Roman" panose="02020603050405020304" charset="0"/>
              </a:rPr>
              <a:t>había</a:t>
            </a:r>
            <a:r>
              <a:rPr lang="en-US" sz="3200" b="0" i="1" dirty="0">
                <a:latin typeface="Calibri" panose="020F0502020204030204" pitchFamily="34" charset="0"/>
                <a:ea typeface="SimSun" panose="02010600030101010101" pitchFamily="2" charset="-122"/>
                <a:cs typeface="Times New Roman" panose="02020603050405020304" charset="0"/>
              </a:rPr>
              <a:t> entre </a:t>
            </a:r>
            <a:r>
              <a:rPr lang="en-US" sz="3200" b="0" i="1" dirty="0" err="1">
                <a:latin typeface="Calibri" panose="020F0502020204030204" pitchFamily="34" charset="0"/>
                <a:ea typeface="SimSun" panose="02010600030101010101" pitchFamily="2" charset="-122"/>
                <a:cs typeface="Times New Roman" panose="02020603050405020304" charset="0"/>
              </a:rPr>
              <a:t>ellos</a:t>
            </a:r>
            <a:r>
              <a:rPr lang="en-US" sz="3200" b="0" i="1" dirty="0">
                <a:latin typeface="Calibri" panose="020F0502020204030204" pitchFamily="34" charset="0"/>
                <a:ea typeface="SimSun" panose="02010600030101010101" pitchFamily="2" charset="-122"/>
                <a:cs typeface="Times New Roman" panose="02020603050405020304" charset="0"/>
              </a:rPr>
              <a:t> </a:t>
            </a:r>
            <a:r>
              <a:rPr lang="en-US" sz="3200" b="0" i="1" dirty="0" err="1">
                <a:latin typeface="Calibri" panose="020F0502020204030204" pitchFamily="34" charset="0"/>
                <a:ea typeface="SimSun" panose="02010600030101010101" pitchFamily="2" charset="-122"/>
                <a:cs typeface="Times New Roman" panose="02020603050405020304" charset="0"/>
              </a:rPr>
              <a:t>ningún</a:t>
            </a:r>
            <a:r>
              <a:rPr lang="en-US" sz="3200" b="0" i="1" dirty="0">
                <a:latin typeface="Calibri" panose="020F0502020204030204" pitchFamily="34" charset="0"/>
                <a:ea typeface="SimSun" panose="02010600030101010101" pitchFamily="2" charset="-122"/>
                <a:cs typeface="Times New Roman" panose="02020603050405020304" charset="0"/>
              </a:rPr>
              <a:t> </a:t>
            </a:r>
            <a:r>
              <a:rPr lang="en-US" sz="3200" b="0" i="1" dirty="0" err="1">
                <a:latin typeface="Calibri" panose="020F0502020204030204" pitchFamily="34" charset="0"/>
                <a:ea typeface="SimSun" panose="02010600030101010101" pitchFamily="2" charset="-122"/>
                <a:cs typeface="Times New Roman" panose="02020603050405020304" charset="0"/>
              </a:rPr>
              <a:t>necesitado</a:t>
            </a:r>
            <a:r>
              <a:rPr lang="en-US" sz="3200" b="0" i="1" dirty="0">
                <a:latin typeface="Calibri" panose="020F0502020204030204" pitchFamily="34" charset="0"/>
                <a:ea typeface="SimSun" panose="02010600030101010101" pitchFamily="2" charset="-122"/>
                <a:cs typeface="Times New Roman" panose="02020603050405020304" charset="0"/>
              </a:rPr>
              <a:t>; </a:t>
            </a:r>
            <a:r>
              <a:rPr lang="en-US" sz="3200" b="0" i="1" dirty="0" err="1">
                <a:latin typeface="Calibri" panose="020F0502020204030204" pitchFamily="34" charset="0"/>
                <a:ea typeface="SimSun" panose="02010600030101010101" pitchFamily="2" charset="-122"/>
                <a:cs typeface="Times New Roman" panose="02020603050405020304" charset="0"/>
              </a:rPr>
              <a:t>porque</a:t>
            </a:r>
            <a:r>
              <a:rPr lang="en-US" sz="3200" b="0" i="1" dirty="0">
                <a:latin typeface="Calibri" panose="020F0502020204030204" pitchFamily="34" charset="0"/>
                <a:ea typeface="SimSun" panose="02010600030101010101" pitchFamily="2" charset="-122"/>
                <a:cs typeface="Times New Roman" panose="02020603050405020304" charset="0"/>
              </a:rPr>
              <a:t> </a:t>
            </a:r>
            <a:r>
              <a:rPr lang="en-US" sz="3200" b="0" i="1" dirty="0" err="1">
                <a:latin typeface="Calibri" panose="020F0502020204030204" pitchFamily="34" charset="0"/>
                <a:ea typeface="SimSun" panose="02010600030101010101" pitchFamily="2" charset="-122"/>
                <a:cs typeface="Times New Roman" panose="02020603050405020304" charset="0"/>
              </a:rPr>
              <a:t>todos</a:t>
            </a:r>
            <a:r>
              <a:rPr lang="en-US" sz="3200" b="0" i="1" dirty="0">
                <a:latin typeface="Calibri" panose="020F0502020204030204" pitchFamily="34" charset="0"/>
                <a:ea typeface="SimSun" panose="02010600030101010101" pitchFamily="2" charset="-122"/>
                <a:cs typeface="Times New Roman" panose="02020603050405020304" charset="0"/>
              </a:rPr>
              <a:t> </a:t>
            </a:r>
            <a:r>
              <a:rPr lang="en-US" sz="3200" b="0" i="1" dirty="0" err="1">
                <a:latin typeface="Calibri" panose="020F0502020204030204" pitchFamily="34" charset="0"/>
                <a:ea typeface="SimSun" panose="02010600030101010101" pitchFamily="2" charset="-122"/>
                <a:cs typeface="Times New Roman" panose="02020603050405020304" charset="0"/>
              </a:rPr>
              <a:t>los</a:t>
            </a:r>
            <a:r>
              <a:rPr lang="en-US" sz="3200" b="0" i="1" dirty="0">
                <a:latin typeface="Calibri" panose="020F0502020204030204" pitchFamily="34" charset="0"/>
                <a:ea typeface="SimSun" panose="02010600030101010101" pitchFamily="2" charset="-122"/>
                <a:cs typeface="Times New Roman" panose="02020603050405020304" charset="0"/>
              </a:rPr>
              <a:t> que </a:t>
            </a:r>
            <a:r>
              <a:rPr lang="en-US" sz="3200" b="0" i="1" dirty="0" err="1">
                <a:latin typeface="Calibri" panose="020F0502020204030204" pitchFamily="34" charset="0"/>
                <a:ea typeface="SimSun" panose="02010600030101010101" pitchFamily="2" charset="-122"/>
                <a:cs typeface="Times New Roman" panose="02020603050405020304" charset="0"/>
              </a:rPr>
              <a:t>poseían</a:t>
            </a:r>
            <a:r>
              <a:rPr lang="en-US" sz="3200" b="0" i="1" dirty="0">
                <a:latin typeface="Calibri" panose="020F0502020204030204" pitchFamily="34" charset="0"/>
                <a:ea typeface="SimSun" panose="02010600030101010101" pitchFamily="2" charset="-122"/>
                <a:cs typeface="Times New Roman" panose="02020603050405020304" charset="0"/>
              </a:rPr>
              <a:t> </a:t>
            </a:r>
            <a:r>
              <a:rPr lang="en-US" sz="3200" b="0" i="1" dirty="0" err="1">
                <a:latin typeface="Calibri" panose="020F0502020204030204" pitchFamily="34" charset="0"/>
                <a:ea typeface="SimSun" panose="02010600030101010101" pitchFamily="2" charset="-122"/>
                <a:cs typeface="Times New Roman" panose="02020603050405020304" charset="0"/>
              </a:rPr>
              <a:t>heredades</a:t>
            </a:r>
            <a:r>
              <a:rPr lang="en-US" sz="3200" b="0" i="1" dirty="0">
                <a:latin typeface="Calibri" panose="020F0502020204030204" pitchFamily="34" charset="0"/>
                <a:ea typeface="SimSun" panose="02010600030101010101" pitchFamily="2" charset="-122"/>
                <a:cs typeface="Times New Roman" panose="02020603050405020304" charset="0"/>
              </a:rPr>
              <a:t> o casas, las </a:t>
            </a:r>
            <a:r>
              <a:rPr lang="en-US" sz="3200" b="0" i="1" dirty="0" err="1">
                <a:latin typeface="Calibri" panose="020F0502020204030204" pitchFamily="34" charset="0"/>
                <a:ea typeface="SimSun" panose="02010600030101010101" pitchFamily="2" charset="-122"/>
                <a:cs typeface="Times New Roman" panose="02020603050405020304" charset="0"/>
              </a:rPr>
              <a:t>vendían</a:t>
            </a:r>
            <a:r>
              <a:rPr lang="en-US" sz="3200" b="0" i="1" dirty="0">
                <a:latin typeface="Calibri" panose="020F0502020204030204" pitchFamily="34" charset="0"/>
                <a:ea typeface="SimSun" panose="02010600030101010101" pitchFamily="2" charset="-122"/>
                <a:cs typeface="Times New Roman" panose="02020603050405020304" charset="0"/>
              </a:rPr>
              <a:t>, y </a:t>
            </a:r>
            <a:r>
              <a:rPr lang="en-US" sz="3200" b="0" i="1" dirty="0" err="1">
                <a:latin typeface="Calibri" panose="020F0502020204030204" pitchFamily="34" charset="0"/>
                <a:ea typeface="SimSun" panose="02010600030101010101" pitchFamily="2" charset="-122"/>
                <a:cs typeface="Times New Roman" panose="02020603050405020304" charset="0"/>
              </a:rPr>
              <a:t>traían</a:t>
            </a:r>
            <a:r>
              <a:rPr lang="en-US" sz="3200" b="0" i="1" dirty="0">
                <a:latin typeface="Calibri" panose="020F0502020204030204" pitchFamily="34" charset="0"/>
                <a:ea typeface="SimSun" panose="02010600030101010101" pitchFamily="2" charset="-122"/>
                <a:cs typeface="Times New Roman" panose="02020603050405020304" charset="0"/>
              </a:rPr>
              <a:t> el </a:t>
            </a:r>
            <a:r>
              <a:rPr lang="en-US" sz="3200" b="0" i="1" dirty="0" err="1">
                <a:latin typeface="Calibri" panose="020F0502020204030204" pitchFamily="34" charset="0"/>
                <a:ea typeface="SimSun" panose="02010600030101010101" pitchFamily="2" charset="-122"/>
                <a:cs typeface="Times New Roman" panose="02020603050405020304" charset="0"/>
              </a:rPr>
              <a:t>precio</a:t>
            </a:r>
            <a:r>
              <a:rPr lang="en-US" sz="3200" b="0" i="1" dirty="0">
                <a:latin typeface="Calibri" panose="020F0502020204030204" pitchFamily="34" charset="0"/>
                <a:ea typeface="SimSun" panose="02010600030101010101" pitchFamily="2" charset="-122"/>
                <a:cs typeface="Times New Roman" panose="02020603050405020304" charset="0"/>
              </a:rPr>
              <a:t> de lo </a:t>
            </a:r>
            <a:r>
              <a:rPr lang="en-US" sz="3200" b="0" i="1" dirty="0" err="1">
                <a:latin typeface="Calibri" panose="020F0502020204030204" pitchFamily="34" charset="0"/>
                <a:ea typeface="SimSun" panose="02010600030101010101" pitchFamily="2" charset="-122"/>
                <a:cs typeface="Times New Roman" panose="02020603050405020304" charset="0"/>
              </a:rPr>
              <a:t>vendido</a:t>
            </a:r>
            <a:r>
              <a:rPr lang="en-US" sz="3200" b="0" dirty="0">
                <a:latin typeface="Calibri" panose="020F0502020204030204" pitchFamily="34" charset="0"/>
                <a:ea typeface="SimSun" panose="02010600030101010101" pitchFamily="2" charset="-122"/>
              </a:rPr>
              <a:t>”,</a:t>
            </a:r>
            <a:endParaRPr lang="en-US" altLang="en-US" sz="3200" b="0" dirty="0">
              <a:latin typeface="Calibri" panose="020F0502020204030204" pitchFamily="34" charset="0"/>
              <a:ea typeface="SimSun" panose="02010600030101010101" pitchFamily="2" charset="-122"/>
            </a:endParaRPr>
          </a:p>
        </p:txBody>
      </p:sp>
      <p:pic>
        <p:nvPicPr>
          <p:cNvPr id="6" name="Imagen 5" descr="Logo ESO 2023"/>
          <p:cNvPicPr>
            <a:picLocks noChangeAspect="1"/>
          </p:cNvPicPr>
          <p:nvPr/>
        </p:nvPicPr>
        <p:blipFill>
          <a:blip r:embed="rId2"/>
          <a:stretch>
            <a:fillRect/>
          </a:stretch>
        </p:blipFill>
        <p:spPr>
          <a:xfrm>
            <a:off x="10519410" y="-13970"/>
            <a:ext cx="1672590" cy="179578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uadro de texto 99"/>
          <p:cNvSpPr txBox="1"/>
          <p:nvPr/>
        </p:nvSpPr>
        <p:spPr>
          <a:xfrm>
            <a:off x="239395" y="1894840"/>
            <a:ext cx="11713845" cy="3969385"/>
          </a:xfrm>
          <a:prstGeom prst="rect">
            <a:avLst/>
          </a:prstGeom>
          <a:noFill/>
          <a:ln w="9525">
            <a:noFill/>
          </a:ln>
        </p:spPr>
        <p:txBody>
          <a:bodyPr wrap="square">
            <a:spAutoFit/>
          </a:bodyPr>
          <a:lstStyle/>
          <a:p>
            <a:pPr indent="0"/>
            <a:r>
              <a:rPr lang="en-US" sz="3600" b="1" dirty="0">
                <a:latin typeface="Calibri" panose="020F0502020204030204" pitchFamily="34" charset="0"/>
                <a:ea typeface="SimSun" panose="02010600030101010101" pitchFamily="2" charset="-122"/>
                <a:cs typeface="Times New Roman" panose="02020603050405020304" charset="0"/>
              </a:rPr>
              <a:t>PARADIGMA # 6</a:t>
            </a:r>
          </a:p>
          <a:p>
            <a:pPr indent="0"/>
            <a:r>
              <a:rPr lang="en-US" sz="3600" b="1" dirty="0">
                <a:latin typeface="Calibri" panose="020F0502020204030204" pitchFamily="34" charset="0"/>
                <a:ea typeface="SimSun" panose="02010600030101010101" pitchFamily="2" charset="-122"/>
                <a:cs typeface="Times New Roman" panose="02020603050405020304" charset="0"/>
              </a:rPr>
              <a:t>EL SERVICO CRISTIANO   DESARROLA LA ORACIÓN INTERCESORA</a:t>
            </a:r>
          </a:p>
          <a:p>
            <a:pPr indent="0"/>
            <a:endParaRPr lang="en-US" sz="3600" b="0" dirty="0">
              <a:latin typeface="Calibri" panose="020F0502020204030204" pitchFamily="34" charset="0"/>
              <a:ea typeface="SimSun" panose="02010600030101010101" pitchFamily="2" charset="-122"/>
              <a:cs typeface="Times New Roman" panose="02020603050405020304" charset="0"/>
            </a:endParaRPr>
          </a:p>
          <a:p>
            <a:pPr indent="0"/>
            <a:r>
              <a:rPr lang="en-US" sz="3600" b="0" dirty="0" err="1">
                <a:latin typeface="Calibri" panose="020F0502020204030204" pitchFamily="34" charset="0"/>
                <a:ea typeface="SimSun" panose="02010600030101010101" pitchFamily="2" charset="-122"/>
                <a:cs typeface="Times New Roman" panose="02020603050405020304" charset="0"/>
              </a:rPr>
              <a:t>Hechos</a:t>
            </a:r>
            <a:r>
              <a:rPr lang="en-US" sz="3600" b="0" dirty="0">
                <a:latin typeface="Calibri" panose="020F0502020204030204" pitchFamily="34" charset="0"/>
                <a:ea typeface="SimSun" panose="02010600030101010101" pitchFamily="2" charset="-122"/>
                <a:cs typeface="Times New Roman" panose="02020603050405020304" charset="0"/>
              </a:rPr>
              <a:t> 12:12 </a:t>
            </a:r>
            <a:r>
              <a:rPr lang="en-US" sz="3600" b="0" dirty="0" smtClean="0">
                <a:latin typeface="Calibri" panose="020F0502020204030204" pitchFamily="34" charset="0"/>
                <a:ea typeface="SimSun" panose="02010600030101010101" pitchFamily="2" charset="-122"/>
                <a:cs typeface="Times New Roman" panose="02020603050405020304" charset="0"/>
              </a:rPr>
              <a:t>“</a:t>
            </a:r>
            <a:r>
              <a:rPr lang="en-US" sz="3600" b="0" i="1" dirty="0" smtClean="0">
                <a:latin typeface="Calibri" panose="020F0502020204030204" pitchFamily="34" charset="0"/>
                <a:ea typeface="SimSun" panose="02010600030101010101" pitchFamily="2" charset="-122"/>
                <a:cs typeface="Times New Roman" panose="02020603050405020304" charset="0"/>
              </a:rPr>
              <a:t>Y </a:t>
            </a:r>
            <a:r>
              <a:rPr lang="en-US" sz="3600" b="0" i="1" dirty="0" err="1">
                <a:latin typeface="Calibri" panose="020F0502020204030204" pitchFamily="34" charset="0"/>
                <a:ea typeface="SimSun" panose="02010600030101010101" pitchFamily="2" charset="-122"/>
                <a:cs typeface="Times New Roman" panose="02020603050405020304" charset="0"/>
              </a:rPr>
              <a:t>habiendo</a:t>
            </a:r>
            <a:r>
              <a:rPr lang="en-US" sz="3600" b="0" i="1" dirty="0">
                <a:latin typeface="Calibri" panose="020F0502020204030204" pitchFamily="34" charset="0"/>
                <a:ea typeface="SimSun" panose="02010600030101010101" pitchFamily="2" charset="-122"/>
                <a:cs typeface="Times New Roman" panose="02020603050405020304" charset="0"/>
              </a:rPr>
              <a:t> </a:t>
            </a:r>
            <a:r>
              <a:rPr lang="en-US" sz="3600" b="0" i="1" dirty="0" err="1">
                <a:latin typeface="Calibri" panose="020F0502020204030204" pitchFamily="34" charset="0"/>
                <a:ea typeface="SimSun" panose="02010600030101010101" pitchFamily="2" charset="-122"/>
                <a:cs typeface="Times New Roman" panose="02020603050405020304" charset="0"/>
              </a:rPr>
              <a:t>considerado</a:t>
            </a:r>
            <a:r>
              <a:rPr lang="en-US" sz="3600" b="0" i="1" dirty="0">
                <a:latin typeface="Calibri" panose="020F0502020204030204" pitchFamily="34" charset="0"/>
                <a:ea typeface="SimSun" panose="02010600030101010101" pitchFamily="2" charset="-122"/>
                <a:cs typeface="Times New Roman" panose="02020603050405020304" charset="0"/>
              </a:rPr>
              <a:t> </a:t>
            </a:r>
            <a:r>
              <a:rPr lang="en-US" sz="3600" b="0" i="1" dirty="0" err="1">
                <a:latin typeface="Calibri" panose="020F0502020204030204" pitchFamily="34" charset="0"/>
                <a:ea typeface="SimSun" panose="02010600030101010101" pitchFamily="2" charset="-122"/>
                <a:cs typeface="Times New Roman" panose="02020603050405020304" charset="0"/>
              </a:rPr>
              <a:t>esto</a:t>
            </a:r>
            <a:r>
              <a:rPr lang="en-US" sz="3600" b="0" i="1" dirty="0">
                <a:latin typeface="Calibri" panose="020F0502020204030204" pitchFamily="34" charset="0"/>
                <a:ea typeface="SimSun" panose="02010600030101010101" pitchFamily="2" charset="-122"/>
                <a:cs typeface="Times New Roman" panose="02020603050405020304" charset="0"/>
              </a:rPr>
              <a:t>, </a:t>
            </a:r>
            <a:r>
              <a:rPr lang="en-US" sz="3600" b="0" i="1" dirty="0" err="1">
                <a:latin typeface="Calibri" panose="020F0502020204030204" pitchFamily="34" charset="0"/>
                <a:ea typeface="SimSun" panose="02010600030101010101" pitchFamily="2" charset="-122"/>
                <a:cs typeface="Times New Roman" panose="02020603050405020304" charset="0"/>
              </a:rPr>
              <a:t>llegó</a:t>
            </a:r>
            <a:r>
              <a:rPr lang="en-US" sz="3600" b="0" i="1" dirty="0">
                <a:latin typeface="Calibri" panose="020F0502020204030204" pitchFamily="34" charset="0"/>
                <a:ea typeface="SimSun" panose="02010600030101010101" pitchFamily="2" charset="-122"/>
                <a:cs typeface="Times New Roman" panose="02020603050405020304" charset="0"/>
              </a:rPr>
              <a:t> a casa de </a:t>
            </a:r>
            <a:r>
              <a:rPr lang="en-US" sz="3600" b="0" i="1" dirty="0" err="1">
                <a:latin typeface="Calibri" panose="020F0502020204030204" pitchFamily="34" charset="0"/>
                <a:ea typeface="SimSun" panose="02010600030101010101" pitchFamily="2" charset="-122"/>
                <a:cs typeface="Times New Roman" panose="02020603050405020304" charset="0"/>
              </a:rPr>
              <a:t>María</a:t>
            </a:r>
            <a:r>
              <a:rPr lang="en-US" sz="3600" b="0" i="1" dirty="0">
                <a:latin typeface="Calibri" panose="020F0502020204030204" pitchFamily="34" charset="0"/>
                <a:ea typeface="SimSun" panose="02010600030101010101" pitchFamily="2" charset="-122"/>
                <a:cs typeface="Times New Roman" panose="02020603050405020304" charset="0"/>
              </a:rPr>
              <a:t> la </a:t>
            </a:r>
            <a:r>
              <a:rPr lang="en-US" sz="3600" b="0" i="1" dirty="0" err="1">
                <a:latin typeface="Calibri" panose="020F0502020204030204" pitchFamily="34" charset="0"/>
                <a:ea typeface="SimSun" panose="02010600030101010101" pitchFamily="2" charset="-122"/>
                <a:cs typeface="Times New Roman" panose="02020603050405020304" charset="0"/>
              </a:rPr>
              <a:t>madre</a:t>
            </a:r>
            <a:r>
              <a:rPr lang="en-US" sz="3600" b="0" i="1" dirty="0">
                <a:latin typeface="Calibri" panose="020F0502020204030204" pitchFamily="34" charset="0"/>
                <a:ea typeface="SimSun" panose="02010600030101010101" pitchFamily="2" charset="-122"/>
                <a:cs typeface="Times New Roman" panose="02020603050405020304" charset="0"/>
              </a:rPr>
              <a:t> de Juan, el que </a:t>
            </a:r>
            <a:r>
              <a:rPr lang="en-US" sz="3600" b="0" i="1" dirty="0" err="1">
                <a:latin typeface="Calibri" panose="020F0502020204030204" pitchFamily="34" charset="0"/>
                <a:ea typeface="SimSun" panose="02010600030101010101" pitchFamily="2" charset="-122"/>
                <a:cs typeface="Times New Roman" panose="02020603050405020304" charset="0"/>
              </a:rPr>
              <a:t>tenía</a:t>
            </a:r>
            <a:r>
              <a:rPr lang="en-US" sz="3600" b="0" i="1" dirty="0">
                <a:latin typeface="Calibri" panose="020F0502020204030204" pitchFamily="34" charset="0"/>
                <a:ea typeface="SimSun" panose="02010600030101010101" pitchFamily="2" charset="-122"/>
                <a:cs typeface="Times New Roman" panose="02020603050405020304" charset="0"/>
              </a:rPr>
              <a:t> </a:t>
            </a:r>
            <a:r>
              <a:rPr lang="en-US" sz="3600" b="0" i="1" dirty="0" err="1">
                <a:latin typeface="Calibri" panose="020F0502020204030204" pitchFamily="34" charset="0"/>
                <a:ea typeface="SimSun" panose="02010600030101010101" pitchFamily="2" charset="-122"/>
                <a:cs typeface="Times New Roman" panose="02020603050405020304" charset="0"/>
              </a:rPr>
              <a:t>por</a:t>
            </a:r>
            <a:r>
              <a:rPr lang="en-US" sz="3600" b="0" i="1" dirty="0">
                <a:latin typeface="Calibri" panose="020F0502020204030204" pitchFamily="34" charset="0"/>
                <a:ea typeface="SimSun" panose="02010600030101010101" pitchFamily="2" charset="-122"/>
                <a:cs typeface="Times New Roman" panose="02020603050405020304" charset="0"/>
              </a:rPr>
              <a:t> </a:t>
            </a:r>
            <a:r>
              <a:rPr lang="en-US" sz="3600" b="0" i="1" dirty="0" err="1">
                <a:latin typeface="Calibri" panose="020F0502020204030204" pitchFamily="34" charset="0"/>
                <a:ea typeface="SimSun" panose="02010600030101010101" pitchFamily="2" charset="-122"/>
                <a:cs typeface="Times New Roman" panose="02020603050405020304" charset="0"/>
              </a:rPr>
              <a:t>sobrenombre</a:t>
            </a:r>
            <a:r>
              <a:rPr lang="en-US" sz="3600" b="0" i="1" dirty="0">
                <a:latin typeface="Calibri" panose="020F0502020204030204" pitchFamily="34" charset="0"/>
                <a:ea typeface="SimSun" panose="02010600030101010101" pitchFamily="2" charset="-122"/>
                <a:cs typeface="Times New Roman" panose="02020603050405020304" charset="0"/>
              </a:rPr>
              <a:t> Marcos, </a:t>
            </a:r>
            <a:r>
              <a:rPr lang="en-US" sz="3600" b="0" i="1" dirty="0" err="1">
                <a:latin typeface="Calibri" panose="020F0502020204030204" pitchFamily="34" charset="0"/>
                <a:ea typeface="SimSun" panose="02010600030101010101" pitchFamily="2" charset="-122"/>
                <a:cs typeface="Times New Roman" panose="02020603050405020304" charset="0"/>
              </a:rPr>
              <a:t>donde</a:t>
            </a:r>
            <a:r>
              <a:rPr lang="en-US" sz="3600" b="0" i="1" dirty="0">
                <a:latin typeface="Calibri" panose="020F0502020204030204" pitchFamily="34" charset="0"/>
                <a:ea typeface="SimSun" panose="02010600030101010101" pitchFamily="2" charset="-122"/>
                <a:cs typeface="Times New Roman" panose="02020603050405020304" charset="0"/>
              </a:rPr>
              <a:t> </a:t>
            </a:r>
            <a:r>
              <a:rPr lang="en-US" sz="3600" b="0" i="1" dirty="0" err="1">
                <a:latin typeface="Calibri" panose="020F0502020204030204" pitchFamily="34" charset="0"/>
                <a:ea typeface="SimSun" panose="02010600030101010101" pitchFamily="2" charset="-122"/>
                <a:cs typeface="Times New Roman" panose="02020603050405020304" charset="0"/>
              </a:rPr>
              <a:t>muchos</a:t>
            </a:r>
            <a:r>
              <a:rPr lang="en-US" sz="3600" b="0" i="1" dirty="0">
                <a:latin typeface="Calibri" panose="020F0502020204030204" pitchFamily="34" charset="0"/>
                <a:ea typeface="SimSun" panose="02010600030101010101" pitchFamily="2" charset="-122"/>
                <a:cs typeface="Times New Roman" panose="02020603050405020304" charset="0"/>
              </a:rPr>
              <a:t> </a:t>
            </a:r>
            <a:r>
              <a:rPr lang="en-US" sz="3600" b="0" i="1" dirty="0" err="1">
                <a:latin typeface="Calibri" panose="020F0502020204030204" pitchFamily="34" charset="0"/>
                <a:ea typeface="SimSun" panose="02010600030101010101" pitchFamily="2" charset="-122"/>
                <a:cs typeface="Times New Roman" panose="02020603050405020304" charset="0"/>
              </a:rPr>
              <a:t>estaban</a:t>
            </a:r>
            <a:r>
              <a:rPr lang="en-US" sz="3600" b="0" i="1" dirty="0">
                <a:latin typeface="Calibri" panose="020F0502020204030204" pitchFamily="34" charset="0"/>
                <a:ea typeface="SimSun" panose="02010600030101010101" pitchFamily="2" charset="-122"/>
                <a:cs typeface="Times New Roman" panose="02020603050405020304" charset="0"/>
              </a:rPr>
              <a:t> </a:t>
            </a:r>
            <a:r>
              <a:rPr lang="en-US" sz="3600" b="0" i="1" dirty="0" err="1">
                <a:latin typeface="Calibri" panose="020F0502020204030204" pitchFamily="34" charset="0"/>
                <a:ea typeface="SimSun" panose="02010600030101010101" pitchFamily="2" charset="-122"/>
                <a:cs typeface="Times New Roman" panose="02020603050405020304" charset="0"/>
              </a:rPr>
              <a:t>reunidos</a:t>
            </a:r>
            <a:r>
              <a:rPr lang="en-US" sz="3600" b="0" i="1" dirty="0">
                <a:latin typeface="Calibri" panose="020F0502020204030204" pitchFamily="34" charset="0"/>
                <a:ea typeface="SimSun" panose="02010600030101010101" pitchFamily="2" charset="-122"/>
                <a:cs typeface="Times New Roman" panose="02020603050405020304" charset="0"/>
              </a:rPr>
              <a:t> </a:t>
            </a:r>
            <a:r>
              <a:rPr lang="en-US" sz="3600" b="0" i="1" dirty="0" err="1">
                <a:latin typeface="Calibri" panose="020F0502020204030204" pitchFamily="34" charset="0"/>
                <a:ea typeface="SimSun" panose="02010600030101010101" pitchFamily="2" charset="-122"/>
                <a:cs typeface="Times New Roman" panose="02020603050405020304" charset="0"/>
              </a:rPr>
              <a:t>orando</a:t>
            </a:r>
            <a:r>
              <a:rPr lang="en-US" sz="3600" b="0" i="1" dirty="0">
                <a:latin typeface="Calibri" panose="020F0502020204030204" pitchFamily="34" charset="0"/>
                <a:ea typeface="SimSun" panose="02010600030101010101" pitchFamily="2" charset="-122"/>
                <a:cs typeface="Times New Roman" panose="02020603050405020304" charset="0"/>
              </a:rPr>
              <a:t>”</a:t>
            </a:r>
            <a:r>
              <a:rPr lang="en-US" sz="3600" b="0" dirty="0">
                <a:latin typeface="Calibri" panose="020F0502020204030204" pitchFamily="34" charset="0"/>
                <a:ea typeface="SimSun" panose="02010600030101010101" pitchFamily="2" charset="-122"/>
                <a:cs typeface="Times New Roman" panose="02020603050405020304" charset="0"/>
              </a:rPr>
              <a:t>.</a:t>
            </a:r>
            <a:endParaRPr lang="en-US" altLang="en-US" sz="3600" b="0" dirty="0">
              <a:latin typeface="Calibri" panose="020F0502020204030204" pitchFamily="34" charset="0"/>
              <a:ea typeface="SimSun" panose="02010600030101010101" pitchFamily="2" charset="-122"/>
              <a:cs typeface="Times New Roman" panose="02020603050405020304" charset="0"/>
            </a:endParaRPr>
          </a:p>
        </p:txBody>
      </p:sp>
      <p:pic>
        <p:nvPicPr>
          <p:cNvPr id="6" name="Imagen 5" descr="Logo ESO 2023"/>
          <p:cNvPicPr>
            <a:picLocks noChangeAspect="1"/>
          </p:cNvPicPr>
          <p:nvPr/>
        </p:nvPicPr>
        <p:blipFill>
          <a:blip r:embed="rId2"/>
          <a:stretch>
            <a:fillRect/>
          </a:stretch>
        </p:blipFill>
        <p:spPr>
          <a:xfrm>
            <a:off x="10519410" y="-13970"/>
            <a:ext cx="1672590" cy="179578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uadro de texto 99"/>
          <p:cNvSpPr txBox="1"/>
          <p:nvPr/>
        </p:nvSpPr>
        <p:spPr>
          <a:xfrm>
            <a:off x="254000" y="2051685"/>
            <a:ext cx="11684635" cy="4523105"/>
          </a:xfrm>
          <a:prstGeom prst="rect">
            <a:avLst/>
          </a:prstGeom>
          <a:noFill/>
          <a:ln w="9525">
            <a:noFill/>
          </a:ln>
        </p:spPr>
        <p:txBody>
          <a:bodyPr wrap="square">
            <a:spAutoFit/>
          </a:bodyPr>
          <a:lstStyle/>
          <a:p>
            <a:pPr indent="0"/>
            <a:r>
              <a:rPr lang="en-US" sz="3600" b="1" dirty="0">
                <a:latin typeface="Calibri" panose="020F0502020204030204" pitchFamily="34" charset="0"/>
                <a:ea typeface="SimSun" panose="02010600030101010101" pitchFamily="2" charset="-122"/>
                <a:cs typeface="Times New Roman" panose="02020603050405020304" charset="0"/>
              </a:rPr>
              <a:t>PARADIGMA # 7</a:t>
            </a:r>
          </a:p>
          <a:p>
            <a:pPr indent="0"/>
            <a:r>
              <a:rPr lang="en-US" sz="3600" b="1" dirty="0">
                <a:latin typeface="Calibri" panose="020F0502020204030204" pitchFamily="34" charset="0"/>
                <a:ea typeface="SimSun" panose="02010600030101010101" pitchFamily="2" charset="-122"/>
                <a:cs typeface="Times New Roman" panose="02020603050405020304" charset="0"/>
              </a:rPr>
              <a:t>EL SERVICO CRISTIANO  PRACTICA DE LAS ORDENAZAS .</a:t>
            </a:r>
          </a:p>
          <a:p>
            <a:pPr indent="0"/>
            <a:endParaRPr lang="en-US" sz="3600" b="0" dirty="0">
              <a:latin typeface="Calibri" panose="020F0502020204030204" pitchFamily="34" charset="0"/>
              <a:ea typeface="SimSun" panose="02010600030101010101" pitchFamily="2" charset="-122"/>
              <a:cs typeface="Times New Roman" panose="02020603050405020304" charset="0"/>
            </a:endParaRPr>
          </a:p>
          <a:p>
            <a:pPr indent="0"/>
            <a:r>
              <a:rPr lang="en-US" sz="3600" b="0" dirty="0" err="1">
                <a:latin typeface="Calibri" panose="020F0502020204030204" pitchFamily="34" charset="0"/>
                <a:ea typeface="SimSun" panose="02010600030101010101" pitchFamily="2" charset="-122"/>
                <a:cs typeface="Times New Roman" panose="02020603050405020304" charset="0"/>
              </a:rPr>
              <a:t>Hechos</a:t>
            </a:r>
            <a:r>
              <a:rPr lang="en-US" sz="3600" b="0" dirty="0">
                <a:latin typeface="Calibri" panose="020F0502020204030204" pitchFamily="34" charset="0"/>
                <a:ea typeface="SimSun" panose="02010600030101010101" pitchFamily="2" charset="-122"/>
                <a:cs typeface="Times New Roman" panose="02020603050405020304" charset="0"/>
              </a:rPr>
              <a:t> 2:41-42 </a:t>
            </a:r>
            <a:r>
              <a:rPr lang="en-US" sz="3600" b="0" i="1" dirty="0" smtClean="0">
                <a:latin typeface="Calibri" panose="020F0502020204030204" pitchFamily="34" charset="0"/>
                <a:ea typeface="SimSun" panose="02010600030101010101" pitchFamily="2" charset="-122"/>
              </a:rPr>
              <a:t>“</a:t>
            </a:r>
            <a:r>
              <a:rPr lang="en-US" sz="3600" b="0" i="1" dirty="0" err="1" smtClean="0">
                <a:latin typeface="Calibri" panose="020F0502020204030204" pitchFamily="34" charset="0"/>
                <a:ea typeface="SimSun" panose="02010600030101010101" pitchFamily="2" charset="-122"/>
              </a:rPr>
              <a:t>Así</a:t>
            </a:r>
            <a:r>
              <a:rPr lang="en-US" sz="3600" b="0" i="1" dirty="0" smtClean="0">
                <a:latin typeface="Calibri" panose="020F0502020204030204" pitchFamily="34" charset="0"/>
                <a:ea typeface="SimSun" panose="02010600030101010101" pitchFamily="2" charset="-122"/>
              </a:rPr>
              <a:t> </a:t>
            </a:r>
            <a:r>
              <a:rPr lang="en-US" sz="3600" b="0" i="1" dirty="0">
                <a:latin typeface="Calibri" panose="020F0502020204030204" pitchFamily="34" charset="0"/>
                <a:ea typeface="SimSun" panose="02010600030101010101" pitchFamily="2" charset="-122"/>
              </a:rPr>
              <a:t>que, </a:t>
            </a:r>
            <a:r>
              <a:rPr lang="en-US" sz="3600" b="0" i="1" dirty="0" err="1">
                <a:latin typeface="Calibri" panose="020F0502020204030204" pitchFamily="34" charset="0"/>
                <a:ea typeface="SimSun" panose="02010600030101010101" pitchFamily="2" charset="-122"/>
              </a:rPr>
              <a:t>los</a:t>
            </a:r>
            <a:r>
              <a:rPr lang="en-US" sz="3600" b="0" i="1" dirty="0">
                <a:latin typeface="Calibri" panose="020F0502020204030204" pitchFamily="34" charset="0"/>
                <a:ea typeface="SimSun" panose="02010600030101010101" pitchFamily="2" charset="-122"/>
              </a:rPr>
              <a:t> que </a:t>
            </a:r>
            <a:r>
              <a:rPr lang="en-US" sz="3600" b="0" i="1" dirty="0" err="1">
                <a:latin typeface="Calibri" panose="020F0502020204030204" pitchFamily="34" charset="0"/>
                <a:ea typeface="SimSun" panose="02010600030101010101" pitchFamily="2" charset="-122"/>
              </a:rPr>
              <a:t>recibieron</a:t>
            </a:r>
            <a:r>
              <a:rPr lang="en-US" sz="3600" b="0" i="1" dirty="0">
                <a:latin typeface="Calibri" panose="020F0502020204030204" pitchFamily="34" charset="0"/>
                <a:ea typeface="SimSun" panose="02010600030101010101" pitchFamily="2" charset="-122"/>
              </a:rPr>
              <a:t> </a:t>
            </a:r>
            <a:r>
              <a:rPr lang="en-US" sz="3600" b="0" i="1" dirty="0" err="1">
                <a:latin typeface="Calibri" panose="020F0502020204030204" pitchFamily="34" charset="0"/>
                <a:ea typeface="SimSun" panose="02010600030101010101" pitchFamily="2" charset="-122"/>
              </a:rPr>
              <a:t>su</a:t>
            </a:r>
            <a:r>
              <a:rPr lang="en-US" sz="3600" b="0" i="1" dirty="0">
                <a:latin typeface="Calibri" panose="020F0502020204030204" pitchFamily="34" charset="0"/>
                <a:ea typeface="SimSun" panose="02010600030101010101" pitchFamily="2" charset="-122"/>
              </a:rPr>
              <a:t> palabra </a:t>
            </a:r>
            <a:r>
              <a:rPr lang="en-US" sz="3600" b="0" i="1" dirty="0" err="1">
                <a:latin typeface="Calibri" panose="020F0502020204030204" pitchFamily="34" charset="0"/>
                <a:ea typeface="SimSun" panose="02010600030101010101" pitchFamily="2" charset="-122"/>
              </a:rPr>
              <a:t>fueron</a:t>
            </a:r>
            <a:r>
              <a:rPr lang="en-US" sz="3600" b="0" i="1" dirty="0">
                <a:latin typeface="Calibri" panose="020F0502020204030204" pitchFamily="34" charset="0"/>
                <a:ea typeface="SimSun" panose="02010600030101010101" pitchFamily="2" charset="-122"/>
              </a:rPr>
              <a:t> </a:t>
            </a:r>
            <a:r>
              <a:rPr lang="en-US" sz="3600" b="0" i="1" dirty="0" err="1">
                <a:latin typeface="Calibri" panose="020F0502020204030204" pitchFamily="34" charset="0"/>
                <a:ea typeface="SimSun" panose="02010600030101010101" pitchFamily="2" charset="-122"/>
              </a:rPr>
              <a:t>bautizados</a:t>
            </a:r>
            <a:r>
              <a:rPr lang="en-US" sz="3600" b="0" i="1" dirty="0">
                <a:latin typeface="Calibri" panose="020F0502020204030204" pitchFamily="34" charset="0"/>
                <a:ea typeface="SimSun" panose="02010600030101010101" pitchFamily="2" charset="-122"/>
              </a:rPr>
              <a:t>; y se </a:t>
            </a:r>
            <a:r>
              <a:rPr lang="en-US" sz="3600" b="0" i="1" dirty="0" err="1">
                <a:latin typeface="Calibri" panose="020F0502020204030204" pitchFamily="34" charset="0"/>
                <a:ea typeface="SimSun" panose="02010600030101010101" pitchFamily="2" charset="-122"/>
              </a:rPr>
              <a:t>añadieron</a:t>
            </a:r>
            <a:r>
              <a:rPr lang="en-US" sz="3600" b="0" i="1" dirty="0">
                <a:latin typeface="Calibri" panose="020F0502020204030204" pitchFamily="34" charset="0"/>
                <a:ea typeface="SimSun" panose="02010600030101010101" pitchFamily="2" charset="-122"/>
              </a:rPr>
              <a:t> </a:t>
            </a:r>
            <a:r>
              <a:rPr lang="en-US" sz="3600" b="0" i="1" dirty="0" err="1">
                <a:latin typeface="Calibri" panose="020F0502020204030204" pitchFamily="34" charset="0"/>
                <a:ea typeface="SimSun" panose="02010600030101010101" pitchFamily="2" charset="-122"/>
              </a:rPr>
              <a:t>aquel</a:t>
            </a:r>
            <a:r>
              <a:rPr lang="en-US" sz="3600" b="0" i="1" dirty="0">
                <a:latin typeface="Calibri" panose="020F0502020204030204" pitchFamily="34" charset="0"/>
                <a:ea typeface="SimSun" panose="02010600030101010101" pitchFamily="2" charset="-122"/>
              </a:rPr>
              <a:t> </a:t>
            </a:r>
            <a:r>
              <a:rPr lang="en-US" sz="3600" b="0" i="1" dirty="0" err="1">
                <a:latin typeface="Calibri" panose="020F0502020204030204" pitchFamily="34" charset="0"/>
                <a:ea typeface="SimSun" panose="02010600030101010101" pitchFamily="2" charset="-122"/>
              </a:rPr>
              <a:t>día</a:t>
            </a:r>
            <a:r>
              <a:rPr lang="en-US" sz="3600" b="0" i="1" dirty="0">
                <a:latin typeface="Calibri" panose="020F0502020204030204" pitchFamily="34" charset="0"/>
                <a:ea typeface="SimSun" panose="02010600030101010101" pitchFamily="2" charset="-122"/>
              </a:rPr>
              <a:t> </a:t>
            </a:r>
            <a:r>
              <a:rPr lang="en-US" sz="3600" b="0" i="1" dirty="0" err="1">
                <a:latin typeface="Calibri" panose="020F0502020204030204" pitchFamily="34" charset="0"/>
                <a:ea typeface="SimSun" panose="02010600030101010101" pitchFamily="2" charset="-122"/>
              </a:rPr>
              <a:t>como</a:t>
            </a:r>
            <a:r>
              <a:rPr lang="en-US" sz="3600" b="0" i="1" dirty="0">
                <a:latin typeface="Calibri" panose="020F0502020204030204" pitchFamily="34" charset="0"/>
                <a:ea typeface="SimSun" panose="02010600030101010101" pitchFamily="2" charset="-122"/>
              </a:rPr>
              <a:t> </a:t>
            </a:r>
            <a:r>
              <a:rPr lang="en-US" sz="3600" b="0" i="1" dirty="0" err="1">
                <a:latin typeface="Calibri" panose="020F0502020204030204" pitchFamily="34" charset="0"/>
                <a:ea typeface="SimSun" panose="02010600030101010101" pitchFamily="2" charset="-122"/>
              </a:rPr>
              <a:t>tres</a:t>
            </a:r>
            <a:r>
              <a:rPr lang="en-US" sz="3600" b="0" i="1" dirty="0">
                <a:latin typeface="Calibri" panose="020F0502020204030204" pitchFamily="34" charset="0"/>
                <a:ea typeface="SimSun" panose="02010600030101010101" pitchFamily="2" charset="-122"/>
              </a:rPr>
              <a:t> mil personas. 42 Y </a:t>
            </a:r>
            <a:r>
              <a:rPr lang="en-US" sz="3600" b="0" i="1" dirty="0" err="1">
                <a:latin typeface="Calibri" panose="020F0502020204030204" pitchFamily="34" charset="0"/>
                <a:ea typeface="SimSun" panose="02010600030101010101" pitchFamily="2" charset="-122"/>
              </a:rPr>
              <a:t>perseveraban</a:t>
            </a:r>
            <a:r>
              <a:rPr lang="en-US" sz="3600" b="0" i="1" dirty="0">
                <a:latin typeface="Calibri" panose="020F0502020204030204" pitchFamily="34" charset="0"/>
                <a:ea typeface="SimSun" panose="02010600030101010101" pitchFamily="2" charset="-122"/>
              </a:rPr>
              <a:t> </a:t>
            </a:r>
            <a:r>
              <a:rPr lang="en-US" sz="3600" b="0" i="1" dirty="0" err="1">
                <a:latin typeface="Calibri" panose="020F0502020204030204" pitchFamily="34" charset="0"/>
                <a:ea typeface="SimSun" panose="02010600030101010101" pitchFamily="2" charset="-122"/>
              </a:rPr>
              <a:t>en</a:t>
            </a:r>
            <a:r>
              <a:rPr lang="en-US" sz="3600" b="0" i="1" dirty="0">
                <a:latin typeface="Calibri" panose="020F0502020204030204" pitchFamily="34" charset="0"/>
                <a:ea typeface="SimSun" panose="02010600030101010101" pitchFamily="2" charset="-122"/>
              </a:rPr>
              <a:t> la </a:t>
            </a:r>
            <a:r>
              <a:rPr lang="en-US" sz="3600" b="0" i="1" dirty="0" err="1">
                <a:latin typeface="Calibri" panose="020F0502020204030204" pitchFamily="34" charset="0"/>
                <a:ea typeface="SimSun" panose="02010600030101010101" pitchFamily="2" charset="-122"/>
              </a:rPr>
              <a:t>doctrina</a:t>
            </a:r>
            <a:r>
              <a:rPr lang="en-US" sz="3600" b="0" i="1" dirty="0">
                <a:latin typeface="Calibri" panose="020F0502020204030204" pitchFamily="34" charset="0"/>
                <a:ea typeface="SimSun" panose="02010600030101010101" pitchFamily="2" charset="-122"/>
              </a:rPr>
              <a:t> de </a:t>
            </a:r>
            <a:r>
              <a:rPr lang="en-US" sz="3600" b="0" i="1" dirty="0" err="1">
                <a:latin typeface="Calibri" panose="020F0502020204030204" pitchFamily="34" charset="0"/>
                <a:ea typeface="SimSun" panose="02010600030101010101" pitchFamily="2" charset="-122"/>
              </a:rPr>
              <a:t>los</a:t>
            </a:r>
            <a:r>
              <a:rPr lang="en-US" sz="3600" b="0" i="1" dirty="0">
                <a:latin typeface="Calibri" panose="020F0502020204030204" pitchFamily="34" charset="0"/>
                <a:ea typeface="SimSun" panose="02010600030101010101" pitchFamily="2" charset="-122"/>
              </a:rPr>
              <a:t> </a:t>
            </a:r>
            <a:r>
              <a:rPr lang="en-US" sz="3600" b="0" i="1" dirty="0" err="1">
                <a:latin typeface="Calibri" panose="020F0502020204030204" pitchFamily="34" charset="0"/>
                <a:ea typeface="SimSun" panose="02010600030101010101" pitchFamily="2" charset="-122"/>
              </a:rPr>
              <a:t>apóstoles</a:t>
            </a:r>
            <a:r>
              <a:rPr lang="en-US" sz="3600" b="0" i="1" dirty="0">
                <a:latin typeface="Calibri" panose="020F0502020204030204" pitchFamily="34" charset="0"/>
                <a:ea typeface="SimSun" panose="02010600030101010101" pitchFamily="2" charset="-122"/>
              </a:rPr>
              <a:t>, </a:t>
            </a:r>
            <a:r>
              <a:rPr lang="en-US" sz="3600" b="0" i="1" dirty="0" err="1">
                <a:latin typeface="Calibri" panose="020F0502020204030204" pitchFamily="34" charset="0"/>
                <a:ea typeface="SimSun" panose="02010600030101010101" pitchFamily="2" charset="-122"/>
              </a:rPr>
              <a:t>en</a:t>
            </a:r>
            <a:r>
              <a:rPr lang="en-US" sz="3600" b="0" i="1" dirty="0">
                <a:latin typeface="Calibri" panose="020F0502020204030204" pitchFamily="34" charset="0"/>
                <a:ea typeface="SimSun" panose="02010600030101010101" pitchFamily="2" charset="-122"/>
              </a:rPr>
              <a:t> la </a:t>
            </a:r>
            <a:r>
              <a:rPr lang="en-US" sz="3600" b="0" i="1" dirty="0" err="1">
                <a:latin typeface="Calibri" panose="020F0502020204030204" pitchFamily="34" charset="0"/>
                <a:ea typeface="SimSun" panose="02010600030101010101" pitchFamily="2" charset="-122"/>
              </a:rPr>
              <a:t>comunión</a:t>
            </a:r>
            <a:r>
              <a:rPr lang="en-US" sz="3600" b="0" i="1" dirty="0">
                <a:latin typeface="Calibri" panose="020F0502020204030204" pitchFamily="34" charset="0"/>
                <a:ea typeface="SimSun" panose="02010600030101010101" pitchFamily="2" charset="-122"/>
              </a:rPr>
              <a:t> </a:t>
            </a:r>
            <a:r>
              <a:rPr lang="en-US" sz="3600" b="0" i="1" dirty="0" err="1">
                <a:latin typeface="Calibri" panose="020F0502020204030204" pitchFamily="34" charset="0"/>
                <a:ea typeface="SimSun" panose="02010600030101010101" pitchFamily="2" charset="-122"/>
              </a:rPr>
              <a:t>unos</a:t>
            </a:r>
            <a:r>
              <a:rPr lang="en-US" sz="3600" b="0" i="1" dirty="0">
                <a:latin typeface="Calibri" panose="020F0502020204030204" pitchFamily="34" charset="0"/>
                <a:ea typeface="SimSun" panose="02010600030101010101" pitchFamily="2" charset="-122"/>
              </a:rPr>
              <a:t> con </a:t>
            </a:r>
            <a:r>
              <a:rPr lang="en-US" sz="3600" b="0" i="1" dirty="0" err="1">
                <a:latin typeface="Calibri" panose="020F0502020204030204" pitchFamily="34" charset="0"/>
                <a:ea typeface="SimSun" panose="02010600030101010101" pitchFamily="2" charset="-122"/>
              </a:rPr>
              <a:t>otros</a:t>
            </a:r>
            <a:r>
              <a:rPr lang="en-US" sz="3600" b="0" i="1" dirty="0">
                <a:latin typeface="Calibri" panose="020F0502020204030204" pitchFamily="34" charset="0"/>
                <a:ea typeface="SimSun" panose="02010600030101010101" pitchFamily="2" charset="-122"/>
              </a:rPr>
              <a:t>, </a:t>
            </a:r>
            <a:r>
              <a:rPr lang="en-US" sz="3600" b="0" i="1" dirty="0" err="1">
                <a:latin typeface="Calibri" panose="020F0502020204030204" pitchFamily="34" charset="0"/>
                <a:ea typeface="SimSun" panose="02010600030101010101" pitchFamily="2" charset="-122"/>
              </a:rPr>
              <a:t>en</a:t>
            </a:r>
            <a:r>
              <a:rPr lang="en-US" sz="3600" b="0" i="1" dirty="0">
                <a:latin typeface="Calibri" panose="020F0502020204030204" pitchFamily="34" charset="0"/>
                <a:ea typeface="SimSun" panose="02010600030101010101" pitchFamily="2" charset="-122"/>
              </a:rPr>
              <a:t> el </a:t>
            </a:r>
            <a:r>
              <a:rPr lang="en-US" sz="3600" b="0" i="1" dirty="0" err="1">
                <a:latin typeface="Calibri" panose="020F0502020204030204" pitchFamily="34" charset="0"/>
                <a:ea typeface="SimSun" panose="02010600030101010101" pitchFamily="2" charset="-122"/>
              </a:rPr>
              <a:t>partimiento</a:t>
            </a:r>
            <a:r>
              <a:rPr lang="en-US" sz="3600" b="0" i="1" dirty="0">
                <a:latin typeface="Calibri" panose="020F0502020204030204" pitchFamily="34" charset="0"/>
                <a:ea typeface="SimSun" panose="02010600030101010101" pitchFamily="2" charset="-122"/>
              </a:rPr>
              <a:t> del pan y </a:t>
            </a:r>
            <a:r>
              <a:rPr lang="en-US" sz="3600" b="0" i="1" dirty="0" err="1">
                <a:latin typeface="Calibri" panose="020F0502020204030204" pitchFamily="34" charset="0"/>
                <a:ea typeface="SimSun" panose="02010600030101010101" pitchFamily="2" charset="-122"/>
              </a:rPr>
              <a:t>en</a:t>
            </a:r>
            <a:r>
              <a:rPr lang="en-US" sz="3600" b="0" i="1" dirty="0">
                <a:latin typeface="Calibri" panose="020F0502020204030204" pitchFamily="34" charset="0"/>
                <a:ea typeface="SimSun" panose="02010600030101010101" pitchFamily="2" charset="-122"/>
              </a:rPr>
              <a:t> las </a:t>
            </a:r>
            <a:r>
              <a:rPr lang="en-US" sz="3600" b="0" i="1" dirty="0" err="1">
                <a:latin typeface="Calibri" panose="020F0502020204030204" pitchFamily="34" charset="0"/>
                <a:ea typeface="SimSun" panose="02010600030101010101" pitchFamily="2" charset="-122"/>
              </a:rPr>
              <a:t>oraciones</a:t>
            </a:r>
            <a:r>
              <a:rPr lang="en-US" sz="3600" b="0" i="1" dirty="0">
                <a:latin typeface="Calibri" panose="020F0502020204030204" pitchFamily="34" charset="0"/>
                <a:ea typeface="SimSun" panose="02010600030101010101" pitchFamily="2" charset="-122"/>
              </a:rPr>
              <a:t>”</a:t>
            </a:r>
            <a:r>
              <a:rPr lang="en-US" sz="3600" b="0" dirty="0">
                <a:latin typeface="Calibri" panose="020F0502020204030204" pitchFamily="34" charset="0"/>
                <a:ea typeface="SimSun" panose="02010600030101010101" pitchFamily="2" charset="-122"/>
                <a:cs typeface="Times New Roman" panose="02020603050405020304" charset="0"/>
              </a:rPr>
              <a:t>.</a:t>
            </a:r>
            <a:endParaRPr lang="en-US" altLang="en-US" sz="3600" b="0" dirty="0">
              <a:latin typeface="Calibri" panose="020F0502020204030204" pitchFamily="34" charset="0"/>
              <a:ea typeface="SimSun" panose="02010600030101010101" pitchFamily="2" charset="-122"/>
              <a:cs typeface="Times New Roman" panose="02020603050405020304" charset="0"/>
            </a:endParaRPr>
          </a:p>
        </p:txBody>
      </p:sp>
      <p:pic>
        <p:nvPicPr>
          <p:cNvPr id="6" name="Imagen 5" descr="Logo ESO 2023"/>
          <p:cNvPicPr>
            <a:picLocks noChangeAspect="1"/>
          </p:cNvPicPr>
          <p:nvPr/>
        </p:nvPicPr>
        <p:blipFill>
          <a:blip r:embed="rId2"/>
          <a:stretch>
            <a:fillRect/>
          </a:stretch>
        </p:blipFill>
        <p:spPr>
          <a:xfrm>
            <a:off x="10519410" y="-13970"/>
            <a:ext cx="1672590" cy="179578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uadro de texto 99"/>
          <p:cNvSpPr txBox="1"/>
          <p:nvPr/>
        </p:nvSpPr>
        <p:spPr>
          <a:xfrm>
            <a:off x="352425" y="1859915"/>
            <a:ext cx="11487150" cy="1198880"/>
          </a:xfrm>
          <a:prstGeom prst="rect">
            <a:avLst/>
          </a:prstGeom>
          <a:noFill/>
          <a:ln w="9525">
            <a:noFill/>
          </a:ln>
        </p:spPr>
        <p:txBody>
          <a:bodyPr wrap="square">
            <a:spAutoFit/>
          </a:bodyPr>
          <a:lstStyle/>
          <a:p>
            <a:pPr indent="0"/>
            <a:r>
              <a:rPr lang="en-US" sz="3600" b="1" dirty="0">
                <a:latin typeface="Calibri" panose="020F0502020204030204" pitchFamily="34" charset="0"/>
                <a:ea typeface="SimSun" panose="02010600030101010101" pitchFamily="2" charset="-122"/>
                <a:cs typeface="Times New Roman" panose="02020603050405020304" charset="0"/>
              </a:rPr>
              <a:t>PARADIGMA # 8</a:t>
            </a:r>
          </a:p>
          <a:p>
            <a:pPr indent="0"/>
            <a:r>
              <a:rPr lang="en-US" sz="3600" b="1" dirty="0">
                <a:latin typeface="Calibri" panose="020F0502020204030204" pitchFamily="34" charset="0"/>
                <a:ea typeface="SimSun" panose="02010600030101010101" pitchFamily="2" charset="-122"/>
                <a:cs typeface="Times New Roman" panose="02020603050405020304" charset="0"/>
              </a:rPr>
              <a:t>EL SERVICO CRISTIANO PRACTICA EL CULTO PÚBLICO</a:t>
            </a:r>
            <a:r>
              <a:rPr lang="en-US" sz="3600" b="0" dirty="0">
                <a:latin typeface="Calibri" panose="020F0502020204030204" pitchFamily="34" charset="0"/>
                <a:ea typeface="SimSun" panose="02010600030101010101" pitchFamily="2" charset="-122"/>
                <a:cs typeface="Times New Roman" panose="02020603050405020304" charset="0"/>
              </a:rPr>
              <a:t> .</a:t>
            </a:r>
            <a:endParaRPr lang="en-US" altLang="en-US" sz="3600" b="0" dirty="0">
              <a:latin typeface="Calibri" panose="020F0502020204030204" pitchFamily="34" charset="0"/>
              <a:ea typeface="SimSun" panose="02010600030101010101" pitchFamily="2" charset="-122"/>
              <a:cs typeface="Times New Roman" panose="02020603050405020304" charset="0"/>
            </a:endParaRPr>
          </a:p>
        </p:txBody>
      </p:sp>
      <p:sp>
        <p:nvSpPr>
          <p:cNvPr id="2" name="Cuadro de texto 1"/>
          <p:cNvSpPr txBox="1"/>
          <p:nvPr/>
        </p:nvSpPr>
        <p:spPr>
          <a:xfrm>
            <a:off x="352425" y="3318510"/>
            <a:ext cx="10788650" cy="1198880"/>
          </a:xfrm>
          <a:prstGeom prst="rect">
            <a:avLst/>
          </a:prstGeom>
          <a:noFill/>
          <a:ln w="9525">
            <a:noFill/>
          </a:ln>
        </p:spPr>
        <p:txBody>
          <a:bodyPr wrap="square">
            <a:spAutoFit/>
          </a:bodyPr>
          <a:lstStyle/>
          <a:p>
            <a:pPr marL="266700" indent="-266700"/>
            <a:r>
              <a:rPr lang="en-US" sz="3600" b="0" u="sng">
                <a:latin typeface="Calibri" panose="020F0502020204030204" pitchFamily="34" charset="0"/>
                <a:ea typeface="SimSun" panose="02010600030101010101" pitchFamily="2" charset="-122"/>
                <a:cs typeface="Times New Roman" panose="02020603050405020304" charset="0"/>
              </a:rPr>
              <a:t>Hechos 2:1</a:t>
            </a:r>
            <a:r>
              <a:rPr lang="en-US" sz="3600" b="0">
                <a:latin typeface="Calibri" panose="020F0502020204030204" pitchFamily="34" charset="0"/>
                <a:ea typeface="SimSun" panose="02010600030101010101" pitchFamily="2" charset="-122"/>
                <a:cs typeface="Times New Roman" panose="02020603050405020304" charset="0"/>
              </a:rPr>
              <a:t> “</a:t>
            </a:r>
            <a:r>
              <a:rPr lang="en-US" sz="3600" b="0" i="1">
                <a:latin typeface="Calibri" panose="020F0502020204030204" pitchFamily="34" charset="0"/>
                <a:ea typeface="SimSun" panose="02010600030101010101" pitchFamily="2" charset="-122"/>
                <a:cs typeface="Times New Roman" panose="02020603050405020304" charset="0"/>
              </a:rPr>
              <a:t>Cuando llegó el día de Pentecostés, estaban todos unánimes juntos</a:t>
            </a:r>
            <a:r>
              <a:rPr lang="en-US" sz="3600" b="0">
                <a:latin typeface="Calibri" panose="020F0502020204030204" pitchFamily="34" charset="0"/>
                <a:ea typeface="SimSun" panose="02010600030101010101" pitchFamily="2" charset="-122"/>
              </a:rPr>
              <a:t>”</a:t>
            </a:r>
            <a:endParaRPr lang="en-US" altLang="en-US" sz="3600" b="0">
              <a:latin typeface="Calibri" panose="020F0502020204030204" pitchFamily="34" charset="0"/>
              <a:ea typeface="SimSun" panose="02010600030101010101" pitchFamily="2" charset="-122"/>
            </a:endParaRPr>
          </a:p>
        </p:txBody>
      </p:sp>
      <p:sp>
        <p:nvSpPr>
          <p:cNvPr id="3" name="Cuadro de texto 2"/>
          <p:cNvSpPr txBox="1"/>
          <p:nvPr/>
        </p:nvSpPr>
        <p:spPr>
          <a:xfrm>
            <a:off x="352425" y="4517390"/>
            <a:ext cx="11487785" cy="2306955"/>
          </a:xfrm>
          <a:prstGeom prst="rect">
            <a:avLst/>
          </a:prstGeom>
          <a:noFill/>
          <a:ln w="9525">
            <a:noFill/>
          </a:ln>
        </p:spPr>
        <p:txBody>
          <a:bodyPr wrap="square">
            <a:spAutoFit/>
          </a:bodyPr>
          <a:lstStyle/>
          <a:p>
            <a:pPr indent="0"/>
            <a:r>
              <a:rPr lang="en-US" sz="3600" b="0" u="sng">
                <a:latin typeface="Calibri" panose="020F0502020204030204" pitchFamily="34" charset="0"/>
                <a:ea typeface="SimSun" panose="02010600030101010101" pitchFamily="2" charset="-122"/>
                <a:cs typeface="Times New Roman" panose="02020603050405020304" charset="0"/>
              </a:rPr>
              <a:t>Hechos 2:14</a:t>
            </a:r>
            <a:r>
              <a:rPr lang="en-US" sz="3600" b="0">
                <a:latin typeface="Calibri" panose="020F0502020204030204" pitchFamily="34" charset="0"/>
                <a:ea typeface="SimSun" panose="02010600030101010101" pitchFamily="2" charset="-122"/>
                <a:cs typeface="Times New Roman" panose="02020603050405020304" charset="0"/>
              </a:rPr>
              <a:t> “</a:t>
            </a:r>
            <a:r>
              <a:rPr lang="en-US" sz="3600" b="0" i="1">
                <a:latin typeface="Calibri" panose="020F0502020204030204" pitchFamily="34" charset="0"/>
                <a:ea typeface="SimSun" panose="02010600030101010101" pitchFamily="2" charset="-122"/>
                <a:cs typeface="Times New Roman" panose="02020603050405020304" charset="0"/>
              </a:rPr>
              <a:t>Entonces Pedro, poniéndose en pie con los once, alzó la voz y les habló diciendo: Varones judíos, y todos los que habitáis en Jerusalén, esto os sea notorio, y oíd mis palabras”</a:t>
            </a:r>
            <a:r>
              <a:rPr lang="en-US" sz="3600" b="0">
                <a:latin typeface="Calibri" panose="020F0502020204030204" pitchFamily="34" charset="0"/>
                <a:ea typeface="SimSun" panose="02010600030101010101" pitchFamily="2" charset="-122"/>
                <a:cs typeface="Times New Roman" panose="02020603050405020304" charset="0"/>
              </a:rPr>
              <a:t>.</a:t>
            </a:r>
            <a:endParaRPr lang="en-US" altLang="en-US" sz="3600" b="0">
              <a:latin typeface="Calibri" panose="020F0502020204030204" pitchFamily="34" charset="0"/>
              <a:ea typeface="SimSun" panose="02010600030101010101" pitchFamily="2" charset="-122"/>
              <a:cs typeface="Times New Roman" panose="02020603050405020304" charset="0"/>
            </a:endParaRPr>
          </a:p>
        </p:txBody>
      </p:sp>
      <p:pic>
        <p:nvPicPr>
          <p:cNvPr id="6" name="Imagen 5" descr="Logo ESO 2023"/>
          <p:cNvPicPr>
            <a:picLocks noChangeAspect="1"/>
          </p:cNvPicPr>
          <p:nvPr/>
        </p:nvPicPr>
        <p:blipFill>
          <a:blip r:embed="rId2"/>
          <a:stretch>
            <a:fillRect/>
          </a:stretch>
        </p:blipFill>
        <p:spPr>
          <a:xfrm>
            <a:off x="10519410" y="-13970"/>
            <a:ext cx="1672590" cy="179578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uadro de texto 99"/>
          <p:cNvSpPr txBox="1"/>
          <p:nvPr/>
        </p:nvSpPr>
        <p:spPr>
          <a:xfrm>
            <a:off x="245745" y="3220720"/>
            <a:ext cx="11456035" cy="1198880"/>
          </a:xfrm>
          <a:prstGeom prst="rect">
            <a:avLst/>
          </a:prstGeom>
          <a:noFill/>
          <a:ln w="9525">
            <a:noFill/>
          </a:ln>
        </p:spPr>
        <p:txBody>
          <a:bodyPr wrap="square">
            <a:spAutoFit/>
          </a:bodyPr>
          <a:lstStyle/>
          <a:p>
            <a:pPr indent="0"/>
            <a:r>
              <a:rPr lang="en-US" sz="3600" b="1">
                <a:latin typeface="Calibri" panose="020F0502020204030204" pitchFamily="34" charset="0"/>
                <a:ea typeface="SimSun" panose="02010600030101010101" pitchFamily="2" charset="-122"/>
                <a:cs typeface="Times New Roman" panose="02020603050405020304" charset="0"/>
              </a:rPr>
              <a:t>PARADIGMA # 9</a:t>
            </a:r>
          </a:p>
          <a:p>
            <a:pPr indent="0"/>
            <a:r>
              <a:rPr lang="en-US" sz="3600" b="1">
                <a:latin typeface="Calibri" panose="020F0502020204030204" pitchFamily="34" charset="0"/>
                <a:ea typeface="SimSun" panose="02010600030101010101" pitchFamily="2" charset="-122"/>
                <a:cs typeface="Times New Roman" panose="02020603050405020304" charset="0"/>
              </a:rPr>
              <a:t>EL SERVICO CRISTIANO PRACTICA EL “SERVICIO” SOCIAL.</a:t>
            </a:r>
            <a:endParaRPr lang="en-US" altLang="en-US" sz="3600" b="1">
              <a:latin typeface="Calibri" panose="020F0502020204030204" pitchFamily="34" charset="0"/>
              <a:ea typeface="SimSun" panose="02010600030101010101" pitchFamily="2" charset="-122"/>
              <a:cs typeface="Times New Roman" panose="02020603050405020304" charset="0"/>
            </a:endParaRPr>
          </a:p>
        </p:txBody>
      </p:sp>
      <p:pic>
        <p:nvPicPr>
          <p:cNvPr id="6" name="Imagen 5" descr="Logo ESO 2023"/>
          <p:cNvPicPr>
            <a:picLocks noChangeAspect="1"/>
          </p:cNvPicPr>
          <p:nvPr/>
        </p:nvPicPr>
        <p:blipFill>
          <a:blip r:embed="rId2"/>
          <a:stretch>
            <a:fillRect/>
          </a:stretch>
        </p:blipFill>
        <p:spPr>
          <a:xfrm>
            <a:off x="10519410" y="-13970"/>
            <a:ext cx="1672590" cy="179578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uadro de texto 99"/>
          <p:cNvSpPr txBox="1"/>
          <p:nvPr/>
        </p:nvSpPr>
        <p:spPr>
          <a:xfrm>
            <a:off x="276860" y="1859915"/>
            <a:ext cx="11714480" cy="5077460"/>
          </a:xfrm>
          <a:prstGeom prst="rect">
            <a:avLst/>
          </a:prstGeom>
          <a:noFill/>
          <a:ln w="9525">
            <a:noFill/>
          </a:ln>
        </p:spPr>
        <p:txBody>
          <a:bodyPr wrap="square">
            <a:spAutoFit/>
          </a:bodyPr>
          <a:lstStyle/>
          <a:p>
            <a:pPr indent="0"/>
            <a:r>
              <a:rPr lang="en-US" sz="3600" b="0" u="sng" dirty="0" err="1">
                <a:latin typeface="Calibri" panose="020F0502020204030204" pitchFamily="34" charset="0"/>
                <a:ea typeface="SimSun" panose="02010600030101010101" pitchFamily="2" charset="-122"/>
                <a:cs typeface="Times New Roman" panose="02020603050405020304" charset="0"/>
              </a:rPr>
              <a:t>Hechos</a:t>
            </a:r>
            <a:r>
              <a:rPr lang="en-US" sz="3600" b="0" u="sng" dirty="0">
                <a:latin typeface="Calibri" panose="020F0502020204030204" pitchFamily="34" charset="0"/>
                <a:ea typeface="SimSun" panose="02010600030101010101" pitchFamily="2" charset="-122"/>
                <a:cs typeface="Times New Roman" panose="02020603050405020304" charset="0"/>
              </a:rPr>
              <a:t> 6:1-3</a:t>
            </a:r>
            <a:r>
              <a:rPr lang="en-US" sz="3600" b="0" dirty="0">
                <a:latin typeface="Calibri" panose="020F0502020204030204" pitchFamily="34" charset="0"/>
                <a:ea typeface="SimSun" panose="02010600030101010101" pitchFamily="2" charset="-122"/>
                <a:cs typeface="Times New Roman" panose="02020603050405020304" charset="0"/>
              </a:rPr>
              <a:t> “</a:t>
            </a:r>
            <a:r>
              <a:rPr lang="en-US" sz="3600" b="0" i="1" dirty="0" err="1">
                <a:latin typeface="Calibri" panose="020F0502020204030204" pitchFamily="34" charset="0"/>
                <a:ea typeface="SimSun" panose="02010600030101010101" pitchFamily="2" charset="-122"/>
                <a:cs typeface="Times New Roman" panose="02020603050405020304" charset="0"/>
              </a:rPr>
              <a:t>En</a:t>
            </a:r>
            <a:r>
              <a:rPr lang="en-US" sz="3600" b="0" i="1" dirty="0">
                <a:latin typeface="Calibri" panose="020F0502020204030204" pitchFamily="34" charset="0"/>
                <a:ea typeface="SimSun" panose="02010600030101010101" pitchFamily="2" charset="-122"/>
                <a:cs typeface="Times New Roman" panose="02020603050405020304" charset="0"/>
              </a:rPr>
              <a:t> </a:t>
            </a:r>
            <a:r>
              <a:rPr lang="en-US" sz="3600" b="0" i="1" dirty="0" err="1">
                <a:latin typeface="Calibri" panose="020F0502020204030204" pitchFamily="34" charset="0"/>
                <a:ea typeface="SimSun" panose="02010600030101010101" pitchFamily="2" charset="-122"/>
                <a:cs typeface="Times New Roman" panose="02020603050405020304" charset="0"/>
              </a:rPr>
              <a:t>aquellos</a:t>
            </a:r>
            <a:r>
              <a:rPr lang="en-US" sz="3600" b="0" i="1" dirty="0">
                <a:latin typeface="Calibri" panose="020F0502020204030204" pitchFamily="34" charset="0"/>
                <a:ea typeface="SimSun" panose="02010600030101010101" pitchFamily="2" charset="-122"/>
                <a:cs typeface="Times New Roman" panose="02020603050405020304" charset="0"/>
              </a:rPr>
              <a:t> </a:t>
            </a:r>
            <a:r>
              <a:rPr lang="en-US" sz="3600" b="0" i="1" dirty="0" err="1">
                <a:latin typeface="Calibri" panose="020F0502020204030204" pitchFamily="34" charset="0"/>
                <a:ea typeface="SimSun" panose="02010600030101010101" pitchFamily="2" charset="-122"/>
                <a:cs typeface="Times New Roman" panose="02020603050405020304" charset="0"/>
              </a:rPr>
              <a:t>días</a:t>
            </a:r>
            <a:r>
              <a:rPr lang="en-US" sz="3600" b="0" i="1" dirty="0">
                <a:latin typeface="Calibri" panose="020F0502020204030204" pitchFamily="34" charset="0"/>
                <a:ea typeface="SimSun" panose="02010600030101010101" pitchFamily="2" charset="-122"/>
                <a:cs typeface="Times New Roman" panose="02020603050405020304" charset="0"/>
              </a:rPr>
              <a:t>, </a:t>
            </a:r>
            <a:r>
              <a:rPr lang="en-US" sz="3600" b="0" i="1" dirty="0" err="1">
                <a:latin typeface="Calibri" panose="020F0502020204030204" pitchFamily="34" charset="0"/>
                <a:ea typeface="SimSun" panose="02010600030101010101" pitchFamily="2" charset="-122"/>
                <a:cs typeface="Times New Roman" panose="02020603050405020304" charset="0"/>
              </a:rPr>
              <a:t>como</a:t>
            </a:r>
            <a:r>
              <a:rPr lang="en-US" sz="3600" b="0" i="1" dirty="0">
                <a:latin typeface="Calibri" panose="020F0502020204030204" pitchFamily="34" charset="0"/>
                <a:ea typeface="SimSun" panose="02010600030101010101" pitchFamily="2" charset="-122"/>
                <a:cs typeface="Times New Roman" panose="02020603050405020304" charset="0"/>
              </a:rPr>
              <a:t> </a:t>
            </a:r>
            <a:r>
              <a:rPr lang="en-US" sz="3600" b="0" i="1" dirty="0" err="1">
                <a:latin typeface="Calibri" panose="020F0502020204030204" pitchFamily="34" charset="0"/>
                <a:ea typeface="SimSun" panose="02010600030101010101" pitchFamily="2" charset="-122"/>
                <a:cs typeface="Times New Roman" panose="02020603050405020304" charset="0"/>
              </a:rPr>
              <a:t>creciera</a:t>
            </a:r>
            <a:r>
              <a:rPr lang="en-US" sz="3600" b="0" i="1" dirty="0">
                <a:latin typeface="Calibri" panose="020F0502020204030204" pitchFamily="34" charset="0"/>
                <a:ea typeface="SimSun" panose="02010600030101010101" pitchFamily="2" charset="-122"/>
                <a:cs typeface="Times New Roman" panose="02020603050405020304" charset="0"/>
              </a:rPr>
              <a:t> el </a:t>
            </a:r>
            <a:r>
              <a:rPr lang="en-US" sz="3600" b="0" i="1" dirty="0" err="1">
                <a:latin typeface="Calibri" panose="020F0502020204030204" pitchFamily="34" charset="0"/>
                <a:ea typeface="SimSun" panose="02010600030101010101" pitchFamily="2" charset="-122"/>
                <a:cs typeface="Times New Roman" panose="02020603050405020304" charset="0"/>
              </a:rPr>
              <a:t>número</a:t>
            </a:r>
            <a:r>
              <a:rPr lang="en-US" sz="3600" b="0" i="1" dirty="0">
                <a:latin typeface="Calibri" panose="020F0502020204030204" pitchFamily="34" charset="0"/>
                <a:ea typeface="SimSun" panose="02010600030101010101" pitchFamily="2" charset="-122"/>
                <a:cs typeface="Times New Roman" panose="02020603050405020304" charset="0"/>
              </a:rPr>
              <a:t> de </a:t>
            </a:r>
            <a:r>
              <a:rPr lang="en-US" sz="3600" b="0" i="1" dirty="0" err="1">
                <a:latin typeface="Calibri" panose="020F0502020204030204" pitchFamily="34" charset="0"/>
                <a:ea typeface="SimSun" panose="02010600030101010101" pitchFamily="2" charset="-122"/>
                <a:cs typeface="Times New Roman" panose="02020603050405020304" charset="0"/>
              </a:rPr>
              <a:t>los</a:t>
            </a:r>
            <a:r>
              <a:rPr lang="en-US" sz="3600" b="0" i="1" dirty="0">
                <a:latin typeface="Calibri" panose="020F0502020204030204" pitchFamily="34" charset="0"/>
                <a:ea typeface="SimSun" panose="02010600030101010101" pitchFamily="2" charset="-122"/>
                <a:cs typeface="Times New Roman" panose="02020603050405020304" charset="0"/>
              </a:rPr>
              <a:t> </a:t>
            </a:r>
            <a:r>
              <a:rPr lang="en-US" sz="3600" b="0" i="1" dirty="0" err="1">
                <a:latin typeface="Calibri" panose="020F0502020204030204" pitchFamily="34" charset="0"/>
                <a:ea typeface="SimSun" panose="02010600030101010101" pitchFamily="2" charset="-122"/>
                <a:cs typeface="Times New Roman" panose="02020603050405020304" charset="0"/>
              </a:rPr>
              <a:t>discípulos</a:t>
            </a:r>
            <a:r>
              <a:rPr lang="en-US" sz="3600" b="0" i="1" dirty="0">
                <a:latin typeface="Calibri" panose="020F0502020204030204" pitchFamily="34" charset="0"/>
                <a:ea typeface="SimSun" panose="02010600030101010101" pitchFamily="2" charset="-122"/>
                <a:cs typeface="Times New Roman" panose="02020603050405020304" charset="0"/>
              </a:rPr>
              <a:t>, </a:t>
            </a:r>
            <a:r>
              <a:rPr lang="en-US" sz="3600" b="0" i="1" dirty="0" err="1">
                <a:latin typeface="Calibri" panose="020F0502020204030204" pitchFamily="34" charset="0"/>
                <a:ea typeface="SimSun" panose="02010600030101010101" pitchFamily="2" charset="-122"/>
                <a:cs typeface="Times New Roman" panose="02020603050405020304" charset="0"/>
              </a:rPr>
              <a:t>hubo</a:t>
            </a:r>
            <a:r>
              <a:rPr lang="en-US" sz="3600" b="0" i="1" dirty="0">
                <a:latin typeface="Calibri" panose="020F0502020204030204" pitchFamily="34" charset="0"/>
                <a:ea typeface="SimSun" panose="02010600030101010101" pitchFamily="2" charset="-122"/>
                <a:cs typeface="Times New Roman" panose="02020603050405020304" charset="0"/>
              </a:rPr>
              <a:t> </a:t>
            </a:r>
            <a:r>
              <a:rPr lang="en-US" sz="3600" b="0" i="1" dirty="0" err="1">
                <a:latin typeface="Calibri" panose="020F0502020204030204" pitchFamily="34" charset="0"/>
                <a:ea typeface="SimSun" panose="02010600030101010101" pitchFamily="2" charset="-122"/>
                <a:cs typeface="Times New Roman" panose="02020603050405020304" charset="0"/>
              </a:rPr>
              <a:t>murmuración</a:t>
            </a:r>
            <a:r>
              <a:rPr lang="en-US" sz="3600" b="0" i="1" dirty="0">
                <a:latin typeface="Calibri" panose="020F0502020204030204" pitchFamily="34" charset="0"/>
                <a:ea typeface="SimSun" panose="02010600030101010101" pitchFamily="2" charset="-122"/>
                <a:cs typeface="Times New Roman" panose="02020603050405020304" charset="0"/>
              </a:rPr>
              <a:t> de </a:t>
            </a:r>
            <a:r>
              <a:rPr lang="en-US" sz="3600" b="0" i="1" dirty="0" err="1">
                <a:latin typeface="Calibri" panose="020F0502020204030204" pitchFamily="34" charset="0"/>
                <a:ea typeface="SimSun" panose="02010600030101010101" pitchFamily="2" charset="-122"/>
                <a:cs typeface="Times New Roman" panose="02020603050405020304" charset="0"/>
              </a:rPr>
              <a:t>los</a:t>
            </a:r>
            <a:r>
              <a:rPr lang="en-US" sz="3600" b="0" i="1" dirty="0">
                <a:latin typeface="Calibri" panose="020F0502020204030204" pitchFamily="34" charset="0"/>
                <a:ea typeface="SimSun" panose="02010600030101010101" pitchFamily="2" charset="-122"/>
                <a:cs typeface="Times New Roman" panose="02020603050405020304" charset="0"/>
              </a:rPr>
              <a:t> </a:t>
            </a:r>
            <a:r>
              <a:rPr lang="en-US" sz="3600" b="0" i="1" dirty="0" err="1">
                <a:latin typeface="Calibri" panose="020F0502020204030204" pitchFamily="34" charset="0"/>
                <a:ea typeface="SimSun" panose="02010600030101010101" pitchFamily="2" charset="-122"/>
                <a:cs typeface="Times New Roman" panose="02020603050405020304" charset="0"/>
              </a:rPr>
              <a:t>griegos</a:t>
            </a:r>
            <a:r>
              <a:rPr lang="en-US" sz="3600" b="0" i="1" dirty="0">
                <a:latin typeface="Calibri" panose="020F0502020204030204" pitchFamily="34" charset="0"/>
                <a:ea typeface="SimSun" panose="02010600030101010101" pitchFamily="2" charset="-122"/>
                <a:cs typeface="Times New Roman" panose="02020603050405020304" charset="0"/>
              </a:rPr>
              <a:t> contra </a:t>
            </a:r>
            <a:r>
              <a:rPr lang="en-US" sz="3600" b="0" i="1" dirty="0" err="1">
                <a:latin typeface="Calibri" panose="020F0502020204030204" pitchFamily="34" charset="0"/>
                <a:ea typeface="SimSun" panose="02010600030101010101" pitchFamily="2" charset="-122"/>
                <a:cs typeface="Times New Roman" panose="02020603050405020304" charset="0"/>
              </a:rPr>
              <a:t>los</a:t>
            </a:r>
            <a:r>
              <a:rPr lang="en-US" sz="3600" b="0" i="1" dirty="0">
                <a:latin typeface="Calibri" panose="020F0502020204030204" pitchFamily="34" charset="0"/>
                <a:ea typeface="SimSun" panose="02010600030101010101" pitchFamily="2" charset="-122"/>
                <a:cs typeface="Times New Roman" panose="02020603050405020304" charset="0"/>
              </a:rPr>
              <a:t> </a:t>
            </a:r>
            <a:r>
              <a:rPr lang="en-US" sz="3600" b="0" i="1" dirty="0" err="1">
                <a:latin typeface="Calibri" panose="020F0502020204030204" pitchFamily="34" charset="0"/>
                <a:ea typeface="SimSun" panose="02010600030101010101" pitchFamily="2" charset="-122"/>
                <a:cs typeface="Times New Roman" panose="02020603050405020304" charset="0"/>
              </a:rPr>
              <a:t>hebreos</a:t>
            </a:r>
            <a:r>
              <a:rPr lang="en-US" sz="3600" b="0" i="1" dirty="0">
                <a:latin typeface="Calibri" panose="020F0502020204030204" pitchFamily="34" charset="0"/>
                <a:ea typeface="SimSun" panose="02010600030101010101" pitchFamily="2" charset="-122"/>
                <a:cs typeface="Times New Roman" panose="02020603050405020304" charset="0"/>
              </a:rPr>
              <a:t>, de que las </a:t>
            </a:r>
            <a:r>
              <a:rPr lang="en-US" sz="3600" b="0" i="1" dirty="0" err="1">
                <a:latin typeface="Calibri" panose="020F0502020204030204" pitchFamily="34" charset="0"/>
                <a:ea typeface="SimSun" panose="02010600030101010101" pitchFamily="2" charset="-122"/>
                <a:cs typeface="Times New Roman" panose="02020603050405020304" charset="0"/>
              </a:rPr>
              <a:t>viudas</a:t>
            </a:r>
            <a:r>
              <a:rPr lang="en-US" sz="3600" b="0" i="1" dirty="0">
                <a:latin typeface="Calibri" panose="020F0502020204030204" pitchFamily="34" charset="0"/>
                <a:ea typeface="SimSun" panose="02010600030101010101" pitchFamily="2" charset="-122"/>
                <a:cs typeface="Times New Roman" panose="02020603050405020304" charset="0"/>
              </a:rPr>
              <a:t> de </a:t>
            </a:r>
            <a:r>
              <a:rPr lang="en-US" sz="3600" b="0" i="1" dirty="0" err="1">
                <a:latin typeface="Calibri" panose="020F0502020204030204" pitchFamily="34" charset="0"/>
                <a:ea typeface="SimSun" panose="02010600030101010101" pitchFamily="2" charset="-122"/>
                <a:cs typeface="Times New Roman" panose="02020603050405020304" charset="0"/>
              </a:rPr>
              <a:t>aquellos</a:t>
            </a:r>
            <a:r>
              <a:rPr lang="en-US" sz="3600" b="0" i="1" dirty="0">
                <a:latin typeface="Calibri" panose="020F0502020204030204" pitchFamily="34" charset="0"/>
                <a:ea typeface="SimSun" panose="02010600030101010101" pitchFamily="2" charset="-122"/>
                <a:cs typeface="Times New Roman" panose="02020603050405020304" charset="0"/>
              </a:rPr>
              <a:t> </a:t>
            </a:r>
            <a:r>
              <a:rPr lang="en-US" sz="3600" b="0" i="1" dirty="0" err="1">
                <a:latin typeface="Calibri" panose="020F0502020204030204" pitchFamily="34" charset="0"/>
                <a:ea typeface="SimSun" panose="02010600030101010101" pitchFamily="2" charset="-122"/>
                <a:cs typeface="Times New Roman" panose="02020603050405020304" charset="0"/>
              </a:rPr>
              <a:t>eran</a:t>
            </a:r>
            <a:r>
              <a:rPr lang="en-US" sz="3600" b="0" i="1" dirty="0">
                <a:latin typeface="Calibri" panose="020F0502020204030204" pitchFamily="34" charset="0"/>
                <a:ea typeface="SimSun" panose="02010600030101010101" pitchFamily="2" charset="-122"/>
                <a:cs typeface="Times New Roman" panose="02020603050405020304" charset="0"/>
              </a:rPr>
              <a:t> </a:t>
            </a:r>
            <a:r>
              <a:rPr lang="en-US" sz="3600" b="0" i="1" dirty="0" err="1">
                <a:latin typeface="Calibri" panose="020F0502020204030204" pitchFamily="34" charset="0"/>
                <a:ea typeface="SimSun" panose="02010600030101010101" pitchFamily="2" charset="-122"/>
                <a:cs typeface="Times New Roman" panose="02020603050405020304" charset="0"/>
              </a:rPr>
              <a:t>desatendidas</a:t>
            </a:r>
            <a:r>
              <a:rPr lang="en-US" sz="3600" b="0" i="1" dirty="0">
                <a:latin typeface="Calibri" panose="020F0502020204030204" pitchFamily="34" charset="0"/>
                <a:ea typeface="SimSun" panose="02010600030101010101" pitchFamily="2" charset="-122"/>
                <a:cs typeface="Times New Roman" panose="02020603050405020304" charset="0"/>
              </a:rPr>
              <a:t> </a:t>
            </a:r>
            <a:r>
              <a:rPr lang="en-US" sz="3600" b="0" i="1" dirty="0" err="1">
                <a:latin typeface="Calibri" panose="020F0502020204030204" pitchFamily="34" charset="0"/>
                <a:ea typeface="SimSun" panose="02010600030101010101" pitchFamily="2" charset="-122"/>
                <a:cs typeface="Times New Roman" panose="02020603050405020304" charset="0"/>
              </a:rPr>
              <a:t>en</a:t>
            </a:r>
            <a:r>
              <a:rPr lang="en-US" sz="3600" b="0" i="1" dirty="0">
                <a:latin typeface="Calibri" panose="020F0502020204030204" pitchFamily="34" charset="0"/>
                <a:ea typeface="SimSun" panose="02010600030101010101" pitchFamily="2" charset="-122"/>
                <a:cs typeface="Times New Roman" panose="02020603050405020304" charset="0"/>
              </a:rPr>
              <a:t> la </a:t>
            </a:r>
            <a:r>
              <a:rPr lang="en-US" sz="3600" b="0" i="1" dirty="0" err="1">
                <a:latin typeface="Calibri" panose="020F0502020204030204" pitchFamily="34" charset="0"/>
                <a:ea typeface="SimSun" panose="02010600030101010101" pitchFamily="2" charset="-122"/>
                <a:cs typeface="Times New Roman" panose="02020603050405020304" charset="0"/>
              </a:rPr>
              <a:t>distribución</a:t>
            </a:r>
            <a:r>
              <a:rPr lang="en-US" sz="3600" b="0" i="1" dirty="0">
                <a:latin typeface="Calibri" panose="020F0502020204030204" pitchFamily="34" charset="0"/>
                <a:ea typeface="SimSun" panose="02010600030101010101" pitchFamily="2" charset="-122"/>
                <a:cs typeface="Times New Roman" panose="02020603050405020304" charset="0"/>
              </a:rPr>
              <a:t> </a:t>
            </a:r>
            <a:r>
              <a:rPr lang="en-US" sz="3600" b="0" i="1" dirty="0" err="1">
                <a:latin typeface="Calibri" panose="020F0502020204030204" pitchFamily="34" charset="0"/>
                <a:ea typeface="SimSun" panose="02010600030101010101" pitchFamily="2" charset="-122"/>
                <a:cs typeface="Times New Roman" panose="02020603050405020304" charset="0"/>
              </a:rPr>
              <a:t>diaria</a:t>
            </a:r>
            <a:r>
              <a:rPr lang="en-US" sz="3600" b="0" i="1" dirty="0">
                <a:latin typeface="Calibri" panose="020F0502020204030204" pitchFamily="34" charset="0"/>
                <a:ea typeface="SimSun" panose="02010600030101010101" pitchFamily="2" charset="-122"/>
                <a:cs typeface="Times New Roman" panose="02020603050405020304" charset="0"/>
              </a:rPr>
              <a:t>. 2 </a:t>
            </a:r>
            <a:r>
              <a:rPr lang="en-US" sz="3600" b="0" i="1" dirty="0" err="1">
                <a:latin typeface="Calibri" panose="020F0502020204030204" pitchFamily="34" charset="0"/>
                <a:ea typeface="SimSun" panose="02010600030101010101" pitchFamily="2" charset="-122"/>
                <a:cs typeface="Times New Roman" panose="02020603050405020304" charset="0"/>
              </a:rPr>
              <a:t>Entonces</a:t>
            </a:r>
            <a:r>
              <a:rPr lang="en-US" sz="3600" b="0" i="1" dirty="0">
                <a:latin typeface="Calibri" panose="020F0502020204030204" pitchFamily="34" charset="0"/>
                <a:ea typeface="SimSun" panose="02010600030101010101" pitchFamily="2" charset="-122"/>
                <a:cs typeface="Times New Roman" panose="02020603050405020304" charset="0"/>
              </a:rPr>
              <a:t> </a:t>
            </a:r>
            <a:r>
              <a:rPr lang="en-US" sz="3600" b="0" i="1" dirty="0" err="1">
                <a:latin typeface="Calibri" panose="020F0502020204030204" pitchFamily="34" charset="0"/>
                <a:ea typeface="SimSun" panose="02010600030101010101" pitchFamily="2" charset="-122"/>
                <a:cs typeface="Times New Roman" panose="02020603050405020304" charset="0"/>
              </a:rPr>
              <a:t>los</a:t>
            </a:r>
            <a:r>
              <a:rPr lang="en-US" sz="3600" b="0" i="1" dirty="0">
                <a:latin typeface="Calibri" panose="020F0502020204030204" pitchFamily="34" charset="0"/>
                <a:ea typeface="SimSun" panose="02010600030101010101" pitchFamily="2" charset="-122"/>
                <a:cs typeface="Times New Roman" panose="02020603050405020304" charset="0"/>
              </a:rPr>
              <a:t> </a:t>
            </a:r>
            <a:r>
              <a:rPr lang="en-US" sz="3600" b="0" i="1" dirty="0" err="1">
                <a:latin typeface="Calibri" panose="020F0502020204030204" pitchFamily="34" charset="0"/>
                <a:ea typeface="SimSun" panose="02010600030101010101" pitchFamily="2" charset="-122"/>
                <a:cs typeface="Times New Roman" panose="02020603050405020304" charset="0"/>
              </a:rPr>
              <a:t>doce</a:t>
            </a:r>
            <a:r>
              <a:rPr lang="en-US" sz="3600" b="0" i="1" dirty="0">
                <a:latin typeface="Calibri" panose="020F0502020204030204" pitchFamily="34" charset="0"/>
                <a:ea typeface="SimSun" panose="02010600030101010101" pitchFamily="2" charset="-122"/>
                <a:cs typeface="Times New Roman" panose="02020603050405020304" charset="0"/>
              </a:rPr>
              <a:t> </a:t>
            </a:r>
            <a:r>
              <a:rPr lang="en-US" sz="3600" b="0" i="1" dirty="0" err="1">
                <a:latin typeface="Calibri" panose="020F0502020204030204" pitchFamily="34" charset="0"/>
                <a:ea typeface="SimSun" panose="02010600030101010101" pitchFamily="2" charset="-122"/>
                <a:cs typeface="Times New Roman" panose="02020603050405020304" charset="0"/>
              </a:rPr>
              <a:t>convocaron</a:t>
            </a:r>
            <a:r>
              <a:rPr lang="en-US" sz="3600" b="0" i="1" dirty="0">
                <a:latin typeface="Calibri" panose="020F0502020204030204" pitchFamily="34" charset="0"/>
                <a:ea typeface="SimSun" panose="02010600030101010101" pitchFamily="2" charset="-122"/>
                <a:cs typeface="Times New Roman" panose="02020603050405020304" charset="0"/>
              </a:rPr>
              <a:t> a la </a:t>
            </a:r>
            <a:r>
              <a:rPr lang="en-US" sz="3600" b="0" i="1" dirty="0" err="1">
                <a:latin typeface="Calibri" panose="020F0502020204030204" pitchFamily="34" charset="0"/>
                <a:ea typeface="SimSun" panose="02010600030101010101" pitchFamily="2" charset="-122"/>
                <a:cs typeface="Times New Roman" panose="02020603050405020304" charset="0"/>
              </a:rPr>
              <a:t>multitud</a:t>
            </a:r>
            <a:r>
              <a:rPr lang="en-US" sz="3600" b="0" i="1" dirty="0">
                <a:latin typeface="Calibri" panose="020F0502020204030204" pitchFamily="34" charset="0"/>
                <a:ea typeface="SimSun" panose="02010600030101010101" pitchFamily="2" charset="-122"/>
                <a:cs typeface="Times New Roman" panose="02020603050405020304" charset="0"/>
              </a:rPr>
              <a:t> de </a:t>
            </a:r>
            <a:r>
              <a:rPr lang="en-US" sz="3600" b="0" i="1" dirty="0" err="1">
                <a:latin typeface="Calibri" panose="020F0502020204030204" pitchFamily="34" charset="0"/>
                <a:ea typeface="SimSun" panose="02010600030101010101" pitchFamily="2" charset="-122"/>
                <a:cs typeface="Times New Roman" panose="02020603050405020304" charset="0"/>
              </a:rPr>
              <a:t>los</a:t>
            </a:r>
            <a:r>
              <a:rPr lang="en-US" sz="3600" b="0" i="1" dirty="0">
                <a:latin typeface="Calibri" panose="020F0502020204030204" pitchFamily="34" charset="0"/>
                <a:ea typeface="SimSun" panose="02010600030101010101" pitchFamily="2" charset="-122"/>
                <a:cs typeface="Times New Roman" panose="02020603050405020304" charset="0"/>
              </a:rPr>
              <a:t> </a:t>
            </a:r>
            <a:r>
              <a:rPr lang="en-US" sz="3600" b="0" i="1" dirty="0" err="1">
                <a:latin typeface="Calibri" panose="020F0502020204030204" pitchFamily="34" charset="0"/>
                <a:ea typeface="SimSun" panose="02010600030101010101" pitchFamily="2" charset="-122"/>
                <a:cs typeface="Times New Roman" panose="02020603050405020304" charset="0"/>
              </a:rPr>
              <a:t>discípulos</a:t>
            </a:r>
            <a:r>
              <a:rPr lang="en-US" sz="3600" b="0" i="1" dirty="0">
                <a:latin typeface="Calibri" panose="020F0502020204030204" pitchFamily="34" charset="0"/>
                <a:ea typeface="SimSun" panose="02010600030101010101" pitchFamily="2" charset="-122"/>
                <a:cs typeface="Times New Roman" panose="02020603050405020304" charset="0"/>
              </a:rPr>
              <a:t>, y </a:t>
            </a:r>
            <a:r>
              <a:rPr lang="en-US" sz="3600" b="0" i="1" dirty="0" err="1">
                <a:latin typeface="Calibri" panose="020F0502020204030204" pitchFamily="34" charset="0"/>
                <a:ea typeface="SimSun" panose="02010600030101010101" pitchFamily="2" charset="-122"/>
                <a:cs typeface="Times New Roman" panose="02020603050405020304" charset="0"/>
              </a:rPr>
              <a:t>dijeron</a:t>
            </a:r>
            <a:r>
              <a:rPr lang="en-US" sz="3600" b="0" i="1" dirty="0">
                <a:latin typeface="Calibri" panose="020F0502020204030204" pitchFamily="34" charset="0"/>
                <a:ea typeface="SimSun" panose="02010600030101010101" pitchFamily="2" charset="-122"/>
                <a:cs typeface="Times New Roman" panose="02020603050405020304" charset="0"/>
              </a:rPr>
              <a:t>: No </a:t>
            </a:r>
            <a:r>
              <a:rPr lang="en-US" sz="3600" b="0" i="1" dirty="0" err="1">
                <a:latin typeface="Calibri" panose="020F0502020204030204" pitchFamily="34" charset="0"/>
                <a:ea typeface="SimSun" panose="02010600030101010101" pitchFamily="2" charset="-122"/>
                <a:cs typeface="Times New Roman" panose="02020603050405020304" charset="0"/>
              </a:rPr>
              <a:t>es</a:t>
            </a:r>
            <a:r>
              <a:rPr lang="en-US" sz="3600" b="0" i="1" dirty="0">
                <a:latin typeface="Calibri" panose="020F0502020204030204" pitchFamily="34" charset="0"/>
                <a:ea typeface="SimSun" panose="02010600030101010101" pitchFamily="2" charset="-122"/>
                <a:cs typeface="Times New Roman" panose="02020603050405020304" charset="0"/>
              </a:rPr>
              <a:t> </a:t>
            </a:r>
            <a:r>
              <a:rPr lang="en-US" sz="3600" b="0" i="1" dirty="0" err="1">
                <a:latin typeface="Calibri" panose="020F0502020204030204" pitchFamily="34" charset="0"/>
                <a:ea typeface="SimSun" panose="02010600030101010101" pitchFamily="2" charset="-122"/>
                <a:cs typeface="Times New Roman" panose="02020603050405020304" charset="0"/>
              </a:rPr>
              <a:t>justo</a:t>
            </a:r>
            <a:r>
              <a:rPr lang="en-US" sz="3600" b="0" i="1" dirty="0">
                <a:latin typeface="Calibri" panose="020F0502020204030204" pitchFamily="34" charset="0"/>
                <a:ea typeface="SimSun" panose="02010600030101010101" pitchFamily="2" charset="-122"/>
                <a:cs typeface="Times New Roman" panose="02020603050405020304" charset="0"/>
              </a:rPr>
              <a:t> que </a:t>
            </a:r>
            <a:r>
              <a:rPr lang="en-US" sz="3600" b="0" i="1" dirty="0" err="1">
                <a:latin typeface="Calibri" panose="020F0502020204030204" pitchFamily="34" charset="0"/>
                <a:ea typeface="SimSun" panose="02010600030101010101" pitchFamily="2" charset="-122"/>
                <a:cs typeface="Times New Roman" panose="02020603050405020304" charset="0"/>
              </a:rPr>
              <a:t>nosotros</a:t>
            </a:r>
            <a:r>
              <a:rPr lang="en-US" sz="3600" b="0" i="1" dirty="0">
                <a:latin typeface="Calibri" panose="020F0502020204030204" pitchFamily="34" charset="0"/>
                <a:ea typeface="SimSun" panose="02010600030101010101" pitchFamily="2" charset="-122"/>
                <a:cs typeface="Times New Roman" panose="02020603050405020304" charset="0"/>
              </a:rPr>
              <a:t> </a:t>
            </a:r>
            <a:r>
              <a:rPr lang="en-US" sz="3600" b="0" i="1" dirty="0" err="1">
                <a:latin typeface="Calibri" panose="020F0502020204030204" pitchFamily="34" charset="0"/>
                <a:ea typeface="SimSun" panose="02010600030101010101" pitchFamily="2" charset="-122"/>
                <a:cs typeface="Times New Roman" panose="02020603050405020304" charset="0"/>
              </a:rPr>
              <a:t>dejemos</a:t>
            </a:r>
            <a:r>
              <a:rPr lang="en-US" sz="3600" b="0" i="1" dirty="0">
                <a:latin typeface="Calibri" panose="020F0502020204030204" pitchFamily="34" charset="0"/>
                <a:ea typeface="SimSun" panose="02010600030101010101" pitchFamily="2" charset="-122"/>
                <a:cs typeface="Times New Roman" panose="02020603050405020304" charset="0"/>
              </a:rPr>
              <a:t> la palabra de Dios, para </a:t>
            </a:r>
            <a:r>
              <a:rPr lang="en-US" sz="3600" b="0" i="1" dirty="0" err="1">
                <a:latin typeface="Calibri" panose="020F0502020204030204" pitchFamily="34" charset="0"/>
                <a:ea typeface="SimSun" panose="02010600030101010101" pitchFamily="2" charset="-122"/>
                <a:cs typeface="Times New Roman" panose="02020603050405020304" charset="0"/>
              </a:rPr>
              <a:t>servir</a:t>
            </a:r>
            <a:r>
              <a:rPr lang="en-US" sz="3600" b="0" i="1" dirty="0">
                <a:latin typeface="Calibri" panose="020F0502020204030204" pitchFamily="34" charset="0"/>
                <a:ea typeface="SimSun" panose="02010600030101010101" pitchFamily="2" charset="-122"/>
                <a:cs typeface="Times New Roman" panose="02020603050405020304" charset="0"/>
              </a:rPr>
              <a:t> a las mesas. 3 </a:t>
            </a:r>
            <a:r>
              <a:rPr lang="en-US" sz="3600" b="0" i="1" dirty="0" err="1">
                <a:latin typeface="Calibri" panose="020F0502020204030204" pitchFamily="34" charset="0"/>
                <a:ea typeface="SimSun" panose="02010600030101010101" pitchFamily="2" charset="-122"/>
                <a:cs typeface="Times New Roman" panose="02020603050405020304" charset="0"/>
              </a:rPr>
              <a:t>Buscad</a:t>
            </a:r>
            <a:r>
              <a:rPr lang="en-US" sz="3600" b="0" i="1" dirty="0">
                <a:latin typeface="Calibri" panose="020F0502020204030204" pitchFamily="34" charset="0"/>
                <a:ea typeface="SimSun" panose="02010600030101010101" pitchFamily="2" charset="-122"/>
                <a:cs typeface="Times New Roman" panose="02020603050405020304" charset="0"/>
              </a:rPr>
              <a:t>, </a:t>
            </a:r>
            <a:r>
              <a:rPr lang="en-US" sz="3600" b="0" i="1" dirty="0" err="1">
                <a:latin typeface="Calibri" panose="020F0502020204030204" pitchFamily="34" charset="0"/>
                <a:ea typeface="SimSun" panose="02010600030101010101" pitchFamily="2" charset="-122"/>
                <a:cs typeface="Times New Roman" panose="02020603050405020304" charset="0"/>
              </a:rPr>
              <a:t>pues</a:t>
            </a:r>
            <a:r>
              <a:rPr lang="en-US" sz="3600" b="0" i="1" dirty="0">
                <a:latin typeface="Calibri" panose="020F0502020204030204" pitchFamily="34" charset="0"/>
                <a:ea typeface="SimSun" panose="02010600030101010101" pitchFamily="2" charset="-122"/>
                <a:cs typeface="Times New Roman" panose="02020603050405020304" charset="0"/>
              </a:rPr>
              <a:t>, </a:t>
            </a:r>
            <a:r>
              <a:rPr lang="en-US" sz="3600" b="0" i="1" dirty="0" err="1">
                <a:latin typeface="Calibri" panose="020F0502020204030204" pitchFamily="34" charset="0"/>
                <a:ea typeface="SimSun" panose="02010600030101010101" pitchFamily="2" charset="-122"/>
                <a:cs typeface="Times New Roman" panose="02020603050405020304" charset="0"/>
              </a:rPr>
              <a:t>hermanos</a:t>
            </a:r>
            <a:r>
              <a:rPr lang="en-US" sz="3600" b="0" i="1" dirty="0">
                <a:latin typeface="Calibri" panose="020F0502020204030204" pitchFamily="34" charset="0"/>
                <a:ea typeface="SimSun" panose="02010600030101010101" pitchFamily="2" charset="-122"/>
                <a:cs typeface="Times New Roman" panose="02020603050405020304" charset="0"/>
              </a:rPr>
              <a:t>, de entre </a:t>
            </a:r>
            <a:r>
              <a:rPr lang="en-US" sz="3600" b="0" i="1" dirty="0" err="1">
                <a:latin typeface="Calibri" panose="020F0502020204030204" pitchFamily="34" charset="0"/>
                <a:ea typeface="SimSun" panose="02010600030101010101" pitchFamily="2" charset="-122"/>
                <a:cs typeface="Times New Roman" panose="02020603050405020304" charset="0"/>
              </a:rPr>
              <a:t>vosotros</a:t>
            </a:r>
            <a:r>
              <a:rPr lang="en-US" sz="3600" b="0" i="1" dirty="0">
                <a:latin typeface="Calibri" panose="020F0502020204030204" pitchFamily="34" charset="0"/>
                <a:ea typeface="SimSun" panose="02010600030101010101" pitchFamily="2" charset="-122"/>
                <a:cs typeface="Times New Roman" panose="02020603050405020304" charset="0"/>
              </a:rPr>
              <a:t> a </a:t>
            </a:r>
            <a:r>
              <a:rPr lang="en-US" sz="3600" b="0" i="1" dirty="0" err="1">
                <a:latin typeface="Calibri" panose="020F0502020204030204" pitchFamily="34" charset="0"/>
                <a:ea typeface="SimSun" panose="02010600030101010101" pitchFamily="2" charset="-122"/>
                <a:cs typeface="Times New Roman" panose="02020603050405020304" charset="0"/>
              </a:rPr>
              <a:t>siete</a:t>
            </a:r>
            <a:r>
              <a:rPr lang="en-US" sz="3600" b="0" i="1" dirty="0">
                <a:latin typeface="Calibri" panose="020F0502020204030204" pitchFamily="34" charset="0"/>
                <a:ea typeface="SimSun" panose="02010600030101010101" pitchFamily="2" charset="-122"/>
                <a:cs typeface="Times New Roman" panose="02020603050405020304" charset="0"/>
              </a:rPr>
              <a:t> </a:t>
            </a:r>
            <a:r>
              <a:rPr lang="en-US" sz="3600" b="0" i="1" dirty="0" err="1">
                <a:latin typeface="Calibri" panose="020F0502020204030204" pitchFamily="34" charset="0"/>
                <a:ea typeface="SimSun" panose="02010600030101010101" pitchFamily="2" charset="-122"/>
                <a:cs typeface="Times New Roman" panose="02020603050405020304" charset="0"/>
              </a:rPr>
              <a:t>varones</a:t>
            </a:r>
            <a:r>
              <a:rPr lang="en-US" sz="3600" b="0" i="1" dirty="0">
                <a:latin typeface="Calibri" panose="020F0502020204030204" pitchFamily="34" charset="0"/>
                <a:ea typeface="SimSun" panose="02010600030101010101" pitchFamily="2" charset="-122"/>
                <a:cs typeface="Times New Roman" panose="02020603050405020304" charset="0"/>
              </a:rPr>
              <a:t> de </a:t>
            </a:r>
            <a:r>
              <a:rPr lang="en-US" sz="3600" b="0" i="1" dirty="0" err="1">
                <a:latin typeface="Calibri" panose="020F0502020204030204" pitchFamily="34" charset="0"/>
                <a:ea typeface="SimSun" panose="02010600030101010101" pitchFamily="2" charset="-122"/>
                <a:cs typeface="Times New Roman" panose="02020603050405020304" charset="0"/>
              </a:rPr>
              <a:t>buen</a:t>
            </a:r>
            <a:r>
              <a:rPr lang="en-US" sz="3600" b="0" i="1" dirty="0">
                <a:latin typeface="Calibri" panose="020F0502020204030204" pitchFamily="34" charset="0"/>
                <a:ea typeface="SimSun" panose="02010600030101010101" pitchFamily="2" charset="-122"/>
                <a:cs typeface="Times New Roman" panose="02020603050405020304" charset="0"/>
              </a:rPr>
              <a:t> </a:t>
            </a:r>
            <a:r>
              <a:rPr lang="en-US" sz="3600" b="0" i="1" dirty="0" err="1">
                <a:latin typeface="Calibri" panose="020F0502020204030204" pitchFamily="34" charset="0"/>
                <a:ea typeface="SimSun" panose="02010600030101010101" pitchFamily="2" charset="-122"/>
                <a:cs typeface="Times New Roman" panose="02020603050405020304" charset="0"/>
              </a:rPr>
              <a:t>testimonio</a:t>
            </a:r>
            <a:r>
              <a:rPr lang="en-US" sz="3600" b="0" i="1" dirty="0">
                <a:latin typeface="Calibri" panose="020F0502020204030204" pitchFamily="34" charset="0"/>
                <a:ea typeface="SimSun" panose="02010600030101010101" pitchFamily="2" charset="-122"/>
                <a:cs typeface="Times New Roman" panose="02020603050405020304" charset="0"/>
              </a:rPr>
              <a:t>, </a:t>
            </a:r>
            <a:r>
              <a:rPr lang="en-US" sz="3600" b="0" i="1" dirty="0" err="1">
                <a:latin typeface="Calibri" panose="020F0502020204030204" pitchFamily="34" charset="0"/>
                <a:ea typeface="SimSun" panose="02010600030101010101" pitchFamily="2" charset="-122"/>
                <a:cs typeface="Times New Roman" panose="02020603050405020304" charset="0"/>
              </a:rPr>
              <a:t>llenos</a:t>
            </a:r>
            <a:r>
              <a:rPr lang="en-US" sz="3600" b="0" i="1" dirty="0">
                <a:latin typeface="Calibri" panose="020F0502020204030204" pitchFamily="34" charset="0"/>
                <a:ea typeface="SimSun" panose="02010600030101010101" pitchFamily="2" charset="-122"/>
                <a:cs typeface="Times New Roman" panose="02020603050405020304" charset="0"/>
              </a:rPr>
              <a:t> del </a:t>
            </a:r>
            <a:r>
              <a:rPr lang="en-US" sz="3600" b="0" i="1" dirty="0" err="1">
                <a:latin typeface="Calibri" panose="020F0502020204030204" pitchFamily="34" charset="0"/>
                <a:ea typeface="SimSun" panose="02010600030101010101" pitchFamily="2" charset="-122"/>
                <a:cs typeface="Times New Roman" panose="02020603050405020304" charset="0"/>
              </a:rPr>
              <a:t>Espíritu</a:t>
            </a:r>
            <a:r>
              <a:rPr lang="en-US" sz="3600" b="0" i="1" dirty="0">
                <a:latin typeface="Calibri" panose="020F0502020204030204" pitchFamily="34" charset="0"/>
                <a:ea typeface="SimSun" panose="02010600030101010101" pitchFamily="2" charset="-122"/>
                <a:cs typeface="Times New Roman" panose="02020603050405020304" charset="0"/>
              </a:rPr>
              <a:t> Santo y de </a:t>
            </a:r>
            <a:r>
              <a:rPr lang="en-US" sz="3600" b="0" i="1" dirty="0" err="1">
                <a:latin typeface="Calibri" panose="020F0502020204030204" pitchFamily="34" charset="0"/>
                <a:ea typeface="SimSun" panose="02010600030101010101" pitchFamily="2" charset="-122"/>
                <a:cs typeface="Times New Roman" panose="02020603050405020304" charset="0"/>
              </a:rPr>
              <a:t>sabiduría</a:t>
            </a:r>
            <a:r>
              <a:rPr lang="en-US" sz="3600" b="0" i="1" dirty="0">
                <a:latin typeface="Calibri" panose="020F0502020204030204" pitchFamily="34" charset="0"/>
                <a:ea typeface="SimSun" panose="02010600030101010101" pitchFamily="2" charset="-122"/>
                <a:cs typeface="Times New Roman" panose="02020603050405020304" charset="0"/>
              </a:rPr>
              <a:t>, a </a:t>
            </a:r>
            <a:r>
              <a:rPr lang="en-US" sz="3600" b="0" i="1" dirty="0" err="1">
                <a:latin typeface="Calibri" panose="020F0502020204030204" pitchFamily="34" charset="0"/>
                <a:ea typeface="SimSun" panose="02010600030101010101" pitchFamily="2" charset="-122"/>
                <a:cs typeface="Times New Roman" panose="02020603050405020304" charset="0"/>
              </a:rPr>
              <a:t>quienes</a:t>
            </a:r>
            <a:r>
              <a:rPr lang="en-US" sz="3600" b="0" i="1" dirty="0">
                <a:latin typeface="Calibri" panose="020F0502020204030204" pitchFamily="34" charset="0"/>
                <a:ea typeface="SimSun" panose="02010600030101010101" pitchFamily="2" charset="-122"/>
                <a:cs typeface="Times New Roman" panose="02020603050405020304" charset="0"/>
              </a:rPr>
              <a:t> </a:t>
            </a:r>
            <a:r>
              <a:rPr lang="en-US" sz="3600" b="0" i="1" dirty="0" err="1">
                <a:latin typeface="Calibri" panose="020F0502020204030204" pitchFamily="34" charset="0"/>
                <a:ea typeface="SimSun" panose="02010600030101010101" pitchFamily="2" charset="-122"/>
                <a:cs typeface="Times New Roman" panose="02020603050405020304" charset="0"/>
              </a:rPr>
              <a:t>encarguemos</a:t>
            </a:r>
            <a:r>
              <a:rPr lang="en-US" sz="3600" b="0" i="1" dirty="0">
                <a:latin typeface="Calibri" panose="020F0502020204030204" pitchFamily="34" charset="0"/>
                <a:ea typeface="SimSun" panose="02010600030101010101" pitchFamily="2" charset="-122"/>
                <a:cs typeface="Times New Roman" panose="02020603050405020304" charset="0"/>
              </a:rPr>
              <a:t> de </a:t>
            </a:r>
            <a:r>
              <a:rPr lang="en-US" sz="3600" b="0" i="1" dirty="0" err="1">
                <a:latin typeface="Calibri" panose="020F0502020204030204" pitchFamily="34" charset="0"/>
                <a:ea typeface="SimSun" panose="02010600030101010101" pitchFamily="2" charset="-122"/>
                <a:cs typeface="Times New Roman" panose="02020603050405020304" charset="0"/>
              </a:rPr>
              <a:t>este</a:t>
            </a:r>
            <a:r>
              <a:rPr lang="en-US" sz="3600" b="0" i="1" dirty="0">
                <a:latin typeface="Calibri" panose="020F0502020204030204" pitchFamily="34" charset="0"/>
                <a:ea typeface="SimSun" panose="02010600030101010101" pitchFamily="2" charset="-122"/>
                <a:cs typeface="Times New Roman" panose="02020603050405020304" charset="0"/>
              </a:rPr>
              <a:t> </a:t>
            </a:r>
            <a:r>
              <a:rPr lang="en-US" sz="3600" b="0" i="1" dirty="0" err="1">
                <a:latin typeface="Calibri" panose="020F0502020204030204" pitchFamily="34" charset="0"/>
                <a:ea typeface="SimSun" panose="02010600030101010101" pitchFamily="2" charset="-122"/>
                <a:cs typeface="Times New Roman" panose="02020603050405020304" charset="0"/>
              </a:rPr>
              <a:t>trabajo</a:t>
            </a:r>
            <a:r>
              <a:rPr lang="en-US" sz="3600" b="1" dirty="0">
                <a:latin typeface="Calibri" panose="020F0502020204030204" pitchFamily="34" charset="0"/>
                <a:ea typeface="SimSun" panose="02010600030101010101" pitchFamily="2" charset="-122"/>
              </a:rPr>
              <a:t>”.</a:t>
            </a:r>
            <a:endParaRPr lang="en-US" altLang="en-US" sz="3600" b="1" dirty="0">
              <a:latin typeface="Calibri" panose="020F0502020204030204" pitchFamily="34" charset="0"/>
              <a:ea typeface="SimSun" panose="02010600030101010101" pitchFamily="2" charset="-122"/>
            </a:endParaRPr>
          </a:p>
        </p:txBody>
      </p:sp>
      <p:pic>
        <p:nvPicPr>
          <p:cNvPr id="6" name="Imagen 5" descr="Logo ESO 2023"/>
          <p:cNvPicPr>
            <a:picLocks noChangeAspect="1"/>
          </p:cNvPicPr>
          <p:nvPr/>
        </p:nvPicPr>
        <p:blipFill>
          <a:blip r:embed="rId2"/>
          <a:stretch>
            <a:fillRect/>
          </a:stretch>
        </p:blipFill>
        <p:spPr>
          <a:xfrm>
            <a:off x="10519410" y="-13970"/>
            <a:ext cx="1672590" cy="179578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s-VE" altLang="zh-CN" sz="7200" dirty="0" smtClean="0"/>
              <a:t>Definiciones</a:t>
            </a:r>
          </a:p>
        </p:txBody>
      </p:sp>
      <p:sp>
        <p:nvSpPr>
          <p:cNvPr id="3" name="Cuadro de texto 2"/>
          <p:cNvSpPr txBox="1"/>
          <p:nvPr/>
        </p:nvSpPr>
        <p:spPr>
          <a:xfrm>
            <a:off x="513715" y="1902460"/>
            <a:ext cx="11207750" cy="3046095"/>
          </a:xfrm>
          <a:prstGeom prst="rect">
            <a:avLst/>
          </a:prstGeom>
          <a:noFill/>
          <a:ln w="9525">
            <a:noFill/>
          </a:ln>
        </p:spPr>
        <p:txBody>
          <a:bodyPr wrap="square">
            <a:spAutoFit/>
          </a:bodyPr>
          <a:lstStyle/>
          <a:p>
            <a:pPr indent="0">
              <a:lnSpc>
                <a:spcPct val="150000"/>
              </a:lnSpc>
            </a:pPr>
            <a:r>
              <a:rPr lang="es-VE" altLang="en-US" sz="4800" b="1">
                <a:latin typeface="Calibri" panose="020F0502020204030204" pitchFamily="34" charset="0"/>
                <a:ea typeface="SimSun" panose="02010600030101010101" pitchFamily="2" charset="-122"/>
                <a:cs typeface="Times New Roman" panose="02020603050405020304" charset="0"/>
              </a:rPr>
              <a:t>1.- COMPASIÓN</a:t>
            </a:r>
          </a:p>
          <a:p>
            <a:pPr indent="0">
              <a:lnSpc>
                <a:spcPct val="150000"/>
              </a:lnSpc>
            </a:pPr>
            <a:r>
              <a:rPr lang="es-VE" altLang="en-US" sz="4000" b="1">
                <a:latin typeface="Calibri" panose="020F0502020204030204" pitchFamily="34" charset="0"/>
                <a:ea typeface="SimSun" panose="02010600030101010101" pitchFamily="2" charset="-122"/>
                <a:cs typeface="Times New Roman" panose="02020603050405020304" charset="0"/>
              </a:rPr>
              <a:t>	</a:t>
            </a:r>
            <a:r>
              <a:rPr lang="en-US" altLang="en-US" sz="4000" b="1">
                <a:latin typeface="Calibri" panose="020F0502020204030204" pitchFamily="34" charset="0"/>
                <a:ea typeface="SimSun" panose="02010600030101010101" pitchFamily="2" charset="-122"/>
                <a:cs typeface="Times New Roman" panose="02020603050405020304" charset="0"/>
              </a:rPr>
              <a:t>es un valor humano que conjuga la empatía y la </a:t>
            </a:r>
            <a:r>
              <a:rPr lang="es-VE" altLang="en-US" sz="4000" b="1">
                <a:latin typeface="Calibri" panose="020F0502020204030204" pitchFamily="34" charset="0"/>
                <a:ea typeface="SimSun" panose="02010600030101010101" pitchFamily="2" charset="-122"/>
                <a:cs typeface="Times New Roman" panose="02020603050405020304" charset="0"/>
              </a:rPr>
              <a:t>	</a:t>
            </a:r>
            <a:r>
              <a:rPr lang="en-US" altLang="en-US" sz="4000" b="1">
                <a:latin typeface="Calibri" panose="020F0502020204030204" pitchFamily="34" charset="0"/>
                <a:ea typeface="SimSun" panose="02010600030101010101" pitchFamily="2" charset="-122"/>
                <a:cs typeface="Times New Roman" panose="02020603050405020304" charset="0"/>
              </a:rPr>
              <a:t>comprensión hacia el sufrimiento de los demás.</a:t>
            </a:r>
          </a:p>
        </p:txBody>
      </p:sp>
      <p:pic>
        <p:nvPicPr>
          <p:cNvPr id="6" name="Imagen 5" descr="Logo ESO 2023"/>
          <p:cNvPicPr>
            <a:picLocks noChangeAspect="1"/>
          </p:cNvPicPr>
          <p:nvPr/>
        </p:nvPicPr>
        <p:blipFill>
          <a:blip r:embed="rId2"/>
          <a:stretch>
            <a:fillRect/>
          </a:stretch>
        </p:blipFill>
        <p:spPr>
          <a:xfrm>
            <a:off x="10519410" y="-13970"/>
            <a:ext cx="1672590" cy="179578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Logo ESO 2023"/>
          <p:cNvPicPr>
            <a:picLocks noChangeAspect="1"/>
          </p:cNvPicPr>
          <p:nvPr/>
        </p:nvPicPr>
        <p:blipFill>
          <a:blip r:embed="rId2"/>
          <a:stretch>
            <a:fillRect/>
          </a:stretch>
        </p:blipFill>
        <p:spPr>
          <a:xfrm>
            <a:off x="680766" y="2160037"/>
            <a:ext cx="4152491" cy="4458331"/>
          </a:xfrm>
          <a:prstGeom prst="rect">
            <a:avLst/>
          </a:prstGeom>
        </p:spPr>
      </p:pic>
      <p:sp>
        <p:nvSpPr>
          <p:cNvPr id="3" name="Cuadro de texto 99"/>
          <p:cNvSpPr txBox="1"/>
          <p:nvPr/>
        </p:nvSpPr>
        <p:spPr>
          <a:xfrm>
            <a:off x="5646058" y="2496376"/>
            <a:ext cx="5196113" cy="3785652"/>
          </a:xfrm>
          <a:prstGeom prst="rect">
            <a:avLst/>
          </a:prstGeom>
          <a:noFill/>
          <a:ln w="9525">
            <a:noFill/>
          </a:ln>
        </p:spPr>
        <p:txBody>
          <a:bodyPr wrap="square">
            <a:spAutoFit/>
          </a:bodyPr>
          <a:lstStyle/>
          <a:p>
            <a:pPr indent="0" algn="r"/>
            <a:r>
              <a:rPr lang="en-US" sz="8000" b="1" dirty="0" smtClean="0">
                <a:latin typeface="Calibri" panose="020F0502020204030204" pitchFamily="34" charset="0"/>
                <a:ea typeface="SimSun" panose="02010600030101010101" pitchFamily="2" charset="-122"/>
                <a:cs typeface="Times New Roman" panose="02020603050405020304" charset="0"/>
              </a:rPr>
              <a:t>Gracias </a:t>
            </a:r>
            <a:r>
              <a:rPr lang="en-US" altLang="en-US" sz="8000" b="1" dirty="0" smtClean="0">
                <a:latin typeface="Calibri" panose="020F0502020204030204" pitchFamily="34" charset="0"/>
                <a:ea typeface="SimSun" panose="02010600030101010101" pitchFamily="2" charset="-122"/>
                <a:cs typeface="Times New Roman" panose="02020603050405020304" charset="0"/>
              </a:rPr>
              <a:t>Dios </a:t>
            </a:r>
          </a:p>
          <a:p>
            <a:pPr indent="0" algn="r"/>
            <a:r>
              <a:rPr lang="en-US" altLang="en-US" sz="8000" b="1" dirty="0" err="1" smtClean="0">
                <a:latin typeface="Calibri" panose="020F0502020204030204" pitchFamily="34" charset="0"/>
                <a:ea typeface="SimSun" panose="02010600030101010101" pitchFamily="2" charset="-122"/>
                <a:cs typeface="Times New Roman" panose="02020603050405020304" charset="0"/>
              </a:rPr>
              <a:t>te</a:t>
            </a:r>
            <a:r>
              <a:rPr lang="en-US" altLang="en-US" sz="8000" b="1" dirty="0" smtClean="0">
                <a:latin typeface="Calibri" panose="020F0502020204030204" pitchFamily="34" charset="0"/>
                <a:ea typeface="SimSun" panose="02010600030101010101" pitchFamily="2" charset="-122"/>
                <a:cs typeface="Times New Roman" panose="02020603050405020304" charset="0"/>
              </a:rPr>
              <a:t> </a:t>
            </a:r>
            <a:r>
              <a:rPr lang="en-US" altLang="en-US" sz="8000" b="1" dirty="0" err="1" smtClean="0">
                <a:latin typeface="Calibri" panose="020F0502020204030204" pitchFamily="34" charset="0"/>
                <a:ea typeface="SimSun" panose="02010600030101010101" pitchFamily="2" charset="-122"/>
                <a:cs typeface="Times New Roman" panose="02020603050405020304" charset="0"/>
              </a:rPr>
              <a:t>bendiga</a:t>
            </a:r>
            <a:endParaRPr lang="en-US" altLang="en-US" sz="8000" b="0" dirty="0">
              <a:latin typeface="Calibri" panose="020F0502020204030204" pitchFamily="34" charset="0"/>
              <a:ea typeface="SimSun"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3827780" y="720725"/>
            <a:ext cx="8065135" cy="3326765"/>
          </a:xfrm>
        </p:spPr>
        <p:txBody>
          <a:bodyPr>
            <a:noAutofit/>
          </a:bodyPr>
          <a:lstStyle/>
          <a:p>
            <a:pPr algn="ctr"/>
            <a:r>
              <a:rPr lang="en-US" altLang="zh-CN" sz="7200" b="1" dirty="0"/>
              <a:t>C</a:t>
            </a:r>
            <a:r>
              <a:rPr lang="es-VE" altLang="en-US" sz="7200" b="1" dirty="0"/>
              <a:t>ompasión y Gracia, Paradigmas del Servico Cristiano</a:t>
            </a:r>
            <a:endParaRPr lang="en-US" altLang="zh-CN" sz="7200" b="1" dirty="0"/>
          </a:p>
          <a:p>
            <a:pPr algn="ctr"/>
            <a:endParaRPr lang="en-US" altLang="zh-CN" sz="8000" b="1" dirty="0"/>
          </a:p>
        </p:txBody>
      </p:sp>
      <p:sp>
        <p:nvSpPr>
          <p:cNvPr id="2" name="Rectángulo 1"/>
          <p:cNvSpPr/>
          <p:nvPr/>
        </p:nvSpPr>
        <p:spPr>
          <a:xfrm>
            <a:off x="1510030" y="894080"/>
            <a:ext cx="1501140" cy="3153410"/>
          </a:xfrm>
          <a:prstGeom prst="rect">
            <a:avLst/>
          </a:prstGeom>
          <a:noFill/>
          <a:ln>
            <a:noFill/>
          </a:ln>
        </p:spPr>
        <p:txBody>
          <a:bodyPr wrap="square" rtlCol="0" anchor="t">
            <a:spAutoFit/>
          </a:bodyPr>
          <a:lstStyle/>
          <a:p>
            <a:pPr algn="ctr"/>
            <a:r>
              <a:rPr lang="es-VE" altLang="es-ES" sz="19900" b="1">
                <a:ln w="6600">
                  <a:solidFill>
                    <a:schemeClr val="accent2"/>
                  </a:solidFill>
                  <a:prstDash val="solid"/>
                </a:ln>
                <a:solidFill>
                  <a:srgbClr val="FFFFFF"/>
                </a:solidFill>
                <a:effectLst>
                  <a:outerShdw dist="38100" dir="2700000" algn="tl" rotWithShape="0">
                    <a:schemeClr val="accent2"/>
                  </a:outerShdw>
                </a:effectLst>
              </a:rPr>
              <a:t>3</a:t>
            </a:r>
          </a:p>
        </p:txBody>
      </p:sp>
      <p:pic>
        <p:nvPicPr>
          <p:cNvPr id="4" name="Imagen 3" descr="Logo ESO 2023"/>
          <p:cNvPicPr>
            <a:picLocks noChangeAspect="1"/>
          </p:cNvPicPr>
          <p:nvPr/>
        </p:nvPicPr>
        <p:blipFill>
          <a:blip r:embed="rId2"/>
          <a:stretch>
            <a:fillRect/>
          </a:stretch>
        </p:blipFill>
        <p:spPr>
          <a:xfrm>
            <a:off x="10220325" y="4873534"/>
            <a:ext cx="1672590" cy="179578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uadro de texto 99"/>
          <p:cNvSpPr txBox="1"/>
          <p:nvPr/>
        </p:nvSpPr>
        <p:spPr>
          <a:xfrm>
            <a:off x="55245" y="3225800"/>
            <a:ext cx="11762740" cy="922020"/>
          </a:xfrm>
          <a:prstGeom prst="rect">
            <a:avLst/>
          </a:prstGeom>
          <a:noFill/>
          <a:ln w="9525">
            <a:noFill/>
          </a:ln>
        </p:spPr>
        <p:txBody>
          <a:bodyPr wrap="square">
            <a:spAutoFit/>
          </a:bodyPr>
          <a:lstStyle/>
          <a:p>
            <a:pPr indent="0"/>
            <a:r>
              <a:rPr lang="en-US" sz="5400" b="1">
                <a:latin typeface="Calibri" panose="020F0502020204030204" pitchFamily="34" charset="0"/>
                <a:ea typeface="SimSun" panose="02010600030101010101" pitchFamily="2" charset="-122"/>
                <a:cs typeface="Times New Roman" panose="02020603050405020304" charset="0"/>
              </a:rPr>
              <a:t> REGRESAR  AL PARADIGMA ORIGINAL.</a:t>
            </a:r>
            <a:endParaRPr lang="en-US" altLang="en-US" sz="5400" b="1">
              <a:latin typeface="Calibri" panose="020F0502020204030204" pitchFamily="34" charset="0"/>
              <a:ea typeface="SimSun" panose="02010600030101010101" pitchFamily="2" charset="-122"/>
              <a:cs typeface="Times New Roman" panose="02020603050405020304" charset="0"/>
            </a:endParaRPr>
          </a:p>
        </p:txBody>
      </p:sp>
      <p:sp>
        <p:nvSpPr>
          <p:cNvPr id="2" name="Cuadro de texto 1"/>
          <p:cNvSpPr txBox="1"/>
          <p:nvPr/>
        </p:nvSpPr>
        <p:spPr>
          <a:xfrm>
            <a:off x="333375" y="106680"/>
            <a:ext cx="9986010" cy="1322070"/>
          </a:xfrm>
          <a:prstGeom prst="rect">
            <a:avLst/>
          </a:prstGeom>
          <a:noFill/>
        </p:spPr>
        <p:txBody>
          <a:bodyPr wrap="square" rtlCol="0">
            <a:spAutoFit/>
          </a:bodyPr>
          <a:lstStyle/>
          <a:p>
            <a:pPr algn="l"/>
            <a:r>
              <a:rPr lang="en-US" sz="4000" b="1">
                <a:latin typeface="Calibri" panose="020F0502020204030204" pitchFamily="34" charset="0"/>
                <a:ea typeface="SimSun" panose="02010600030101010101" pitchFamily="2" charset="-122"/>
                <a:cs typeface="Times New Roman" panose="02020603050405020304" charset="0"/>
                <a:sym typeface="+mn-ea"/>
              </a:rPr>
              <a:t> </a:t>
            </a:r>
            <a:r>
              <a:rPr lang="en-US" sz="4000" b="1">
                <a:latin typeface="Calibri" panose="020F0502020204030204" pitchFamily="34" charset="0"/>
                <a:ea typeface="SimSun" panose="02010600030101010101" pitchFamily="2" charset="-122"/>
                <a:sym typeface="+mn-ea"/>
              </a:rPr>
              <a:t>¿QUE HACER CON EL  SERVICIO CRISTIANO EN L</a:t>
            </a:r>
            <a:r>
              <a:rPr lang="es-VE" altLang="en-US" sz="4000" b="1">
                <a:latin typeface="Calibri" panose="020F0502020204030204" pitchFamily="34" charset="0"/>
                <a:ea typeface="SimSun" panose="02010600030101010101" pitchFamily="2" charset="-122"/>
                <a:sym typeface="+mn-ea"/>
              </a:rPr>
              <a:t>A ACTUALIDAD</a:t>
            </a:r>
            <a:r>
              <a:rPr lang="en-US" sz="4000" b="1">
                <a:latin typeface="Calibri" panose="020F0502020204030204" pitchFamily="34" charset="0"/>
                <a:ea typeface="SimSun" panose="02010600030101010101" pitchFamily="2" charset="-122"/>
                <a:cs typeface="Times New Roman" panose="02020603050405020304" charset="0"/>
                <a:sym typeface="+mn-ea"/>
              </a:rPr>
              <a:t>? </a:t>
            </a:r>
            <a:endParaRPr lang="en-US" altLang="en-US" sz="4000" b="1">
              <a:latin typeface="Calibri" panose="020F0502020204030204" pitchFamily="34" charset="0"/>
              <a:ea typeface="SimSun" panose="02010600030101010101" pitchFamily="2" charset="-122"/>
              <a:cs typeface="Times New Roman" panose="02020603050405020304" charset="0"/>
              <a:sym typeface="+mn-ea"/>
            </a:endParaRPr>
          </a:p>
        </p:txBody>
      </p:sp>
      <p:pic>
        <p:nvPicPr>
          <p:cNvPr id="6" name="Imagen 5" descr="Logo ESO 2023"/>
          <p:cNvPicPr>
            <a:picLocks noChangeAspect="1"/>
          </p:cNvPicPr>
          <p:nvPr/>
        </p:nvPicPr>
        <p:blipFill>
          <a:blip r:embed="rId2"/>
          <a:stretch>
            <a:fillRect/>
          </a:stretch>
        </p:blipFill>
        <p:spPr>
          <a:xfrm>
            <a:off x="10519410" y="-13970"/>
            <a:ext cx="1672590" cy="179578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uadro de texto 99"/>
          <p:cNvSpPr txBox="1"/>
          <p:nvPr/>
        </p:nvSpPr>
        <p:spPr>
          <a:xfrm>
            <a:off x="269240" y="1718310"/>
            <a:ext cx="11654155" cy="5015865"/>
          </a:xfrm>
          <a:prstGeom prst="rect">
            <a:avLst/>
          </a:prstGeom>
          <a:noFill/>
          <a:ln w="9525">
            <a:noFill/>
          </a:ln>
        </p:spPr>
        <p:txBody>
          <a:bodyPr wrap="square">
            <a:spAutoFit/>
          </a:bodyPr>
          <a:lstStyle/>
          <a:p>
            <a:pPr indent="0"/>
            <a:r>
              <a:rPr lang="en-US" sz="3200" b="0">
                <a:latin typeface="Calibri" panose="020F0502020204030204" pitchFamily="34" charset="0"/>
                <a:ea typeface="SimSun" panose="02010600030101010101" pitchFamily="2" charset="-122"/>
                <a:cs typeface="Times New Roman" panose="02020603050405020304" charset="0"/>
              </a:rPr>
              <a:t> Valmore Amarís define la Posmodernidad como “Se trata de un "cambio de época", en el que terminan los tiempos de la llamada modernidad y sus paradigmas, para dar paso a un nuevo tiempo caracterizado, curiosamente, por el anti-paradigmas. Aunque también cabe pensar que se trata más bien de un tiempo de multi-pequeños-paradigmas. Como podremos apreciar posteriormente, y para decirlo de manera sencilla en una frase, nuestro mundo contemporáneo ha sentenciado que la gran verdad universal es que "no existe una verdad final", de manera que lo que corresponde es que "cada quien viva de acuerdo a su verdad"</a:t>
            </a:r>
            <a:endParaRPr lang="en-US" altLang="en-US" sz="3200" b="0">
              <a:latin typeface="Calibri" panose="020F0502020204030204" pitchFamily="34" charset="0"/>
              <a:ea typeface="SimSun" panose="02010600030101010101" pitchFamily="2" charset="-122"/>
              <a:cs typeface="Times New Roman" panose="02020603050405020304" charset="0"/>
            </a:endParaRPr>
          </a:p>
        </p:txBody>
      </p:sp>
      <p:pic>
        <p:nvPicPr>
          <p:cNvPr id="6" name="Imagen 5" descr="Logo ESO 2023"/>
          <p:cNvPicPr>
            <a:picLocks noChangeAspect="1"/>
          </p:cNvPicPr>
          <p:nvPr/>
        </p:nvPicPr>
        <p:blipFill>
          <a:blip r:embed="rId2"/>
          <a:stretch>
            <a:fillRect/>
          </a:stretch>
        </p:blipFill>
        <p:spPr>
          <a:xfrm>
            <a:off x="10519410" y="-13970"/>
            <a:ext cx="1672590" cy="179578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uadro de texto 99"/>
          <p:cNvSpPr txBox="1"/>
          <p:nvPr/>
        </p:nvSpPr>
        <p:spPr>
          <a:xfrm>
            <a:off x="185420" y="1794510"/>
            <a:ext cx="11821160" cy="4523105"/>
          </a:xfrm>
          <a:prstGeom prst="rect">
            <a:avLst/>
          </a:prstGeom>
          <a:noFill/>
          <a:ln w="9525">
            <a:noFill/>
          </a:ln>
        </p:spPr>
        <p:txBody>
          <a:bodyPr wrap="square">
            <a:spAutoFit/>
          </a:bodyPr>
          <a:lstStyle/>
          <a:p>
            <a:pPr indent="0"/>
            <a:r>
              <a:rPr lang="en-US" sz="3200" b="0" i="1">
                <a:latin typeface="Calibri" panose="020F0502020204030204" pitchFamily="34" charset="0"/>
                <a:ea typeface="SimSun" panose="02010600030101010101" pitchFamily="2" charset="-122"/>
                <a:cs typeface="Times New Roman" panose="02020603050405020304" charset="0"/>
              </a:rPr>
              <a:t>Lucas 14:15-24  ”Oyendo esto uno de los que estaban sentados con él a la mesa, le dijo: Bienaventurado el que coma pan en el reino de Dios. 16 Entonces Jesús le dijo: Un hombre hizo una gran cena, y convidó a muchos. 17 Y a la hora de la cena envió a su siervo a decir a los convidados: Venid, que ya todo está preparado. 18 Y todos a una comenzaron a excusarse. El primero dijo: He comprado una hacienda, y necesito ir a verla; te ruego que me excuses. 19 Otro dijo: He comprado cinco yuntas de bueyes, y voy a probarlos; te ruego que me excuses. 20 Y otro dijo: Acabo de casarme, y por tanto no puedo ir.</a:t>
            </a:r>
            <a:endParaRPr lang="en-US" altLang="en-US" sz="3200" b="0" i="1">
              <a:latin typeface="Calibri" panose="020F0502020204030204" pitchFamily="34" charset="0"/>
              <a:ea typeface="SimSun" panose="02010600030101010101" pitchFamily="2" charset="-122"/>
              <a:cs typeface="Times New Roman" panose="02020603050405020304" charset="0"/>
            </a:endParaRPr>
          </a:p>
        </p:txBody>
      </p:sp>
      <p:pic>
        <p:nvPicPr>
          <p:cNvPr id="6" name="Imagen 5" descr="Logo ESO 2023"/>
          <p:cNvPicPr>
            <a:picLocks noChangeAspect="1"/>
          </p:cNvPicPr>
          <p:nvPr/>
        </p:nvPicPr>
        <p:blipFill>
          <a:blip r:embed="rId2"/>
          <a:stretch>
            <a:fillRect/>
          </a:stretch>
        </p:blipFill>
        <p:spPr>
          <a:xfrm>
            <a:off x="10519410" y="-13970"/>
            <a:ext cx="1672590" cy="179578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 de texto 1"/>
          <p:cNvSpPr txBox="1"/>
          <p:nvPr/>
        </p:nvSpPr>
        <p:spPr>
          <a:xfrm>
            <a:off x="199390" y="2414270"/>
            <a:ext cx="11641455" cy="4030980"/>
          </a:xfrm>
          <a:prstGeom prst="rect">
            <a:avLst/>
          </a:prstGeom>
          <a:noFill/>
        </p:spPr>
        <p:txBody>
          <a:bodyPr wrap="square" rtlCol="0" anchor="t">
            <a:spAutoFit/>
          </a:bodyPr>
          <a:lstStyle/>
          <a:p>
            <a:pPr indent="0"/>
            <a:r>
              <a:rPr lang="en-US" sz="3200" i="1">
                <a:latin typeface="Calibri" panose="020F0502020204030204" pitchFamily="34" charset="0"/>
                <a:ea typeface="SimSun" panose="02010600030101010101" pitchFamily="2" charset="-122"/>
                <a:cs typeface="Times New Roman" panose="02020603050405020304" charset="0"/>
                <a:sym typeface="+mn-ea"/>
              </a:rPr>
              <a:t> 21 Vuelto el siervo, hizo saber estas cosas a su señor. Entonces enojado el padre de familia, dijo a su siervo: Ve pronto por las plazas y las calles de la ciudad, y trae acá a los pobres, los mancos, los cojos y los ciegos. 22 Y dijo el siervo: Señor, se ha hecho como mandaste, y aún hay lugar. 23 Dijo el señor al siervo: Ve por los caminos y por los vallados, y fuérzalos a entrar, para que se llene mi casa. 24 Porque os digo que ninguno de aquellos hombres que fueron convidados, gustará mi cena”.</a:t>
            </a:r>
            <a:endParaRPr lang="en-US" altLang="en-US" sz="3200" i="1">
              <a:latin typeface="Calibri" panose="020F0502020204030204" pitchFamily="34" charset="0"/>
              <a:ea typeface="SimSun" panose="02010600030101010101" pitchFamily="2" charset="-122"/>
              <a:cs typeface="Times New Roman" panose="02020603050405020304" charset="0"/>
              <a:sym typeface="+mn-ea"/>
            </a:endParaRPr>
          </a:p>
        </p:txBody>
      </p:sp>
      <p:pic>
        <p:nvPicPr>
          <p:cNvPr id="6" name="Imagen 5" descr="Logo ESO 2023"/>
          <p:cNvPicPr>
            <a:picLocks noChangeAspect="1"/>
          </p:cNvPicPr>
          <p:nvPr/>
        </p:nvPicPr>
        <p:blipFill>
          <a:blip r:embed="rId2"/>
          <a:stretch>
            <a:fillRect/>
          </a:stretch>
        </p:blipFill>
        <p:spPr>
          <a:xfrm>
            <a:off x="10519410" y="-13970"/>
            <a:ext cx="1672590" cy="179578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uadro de texto 99"/>
          <p:cNvSpPr txBox="1"/>
          <p:nvPr/>
        </p:nvSpPr>
        <p:spPr>
          <a:xfrm>
            <a:off x="344805" y="2207260"/>
            <a:ext cx="11502390" cy="2861310"/>
          </a:xfrm>
          <a:prstGeom prst="rect">
            <a:avLst/>
          </a:prstGeom>
          <a:noFill/>
          <a:ln w="9525">
            <a:noFill/>
          </a:ln>
        </p:spPr>
        <p:txBody>
          <a:bodyPr wrap="square">
            <a:spAutoFit/>
          </a:bodyPr>
          <a:lstStyle/>
          <a:p>
            <a:pPr indent="0"/>
            <a:r>
              <a:rPr lang="en-US" sz="3600" b="1">
                <a:latin typeface="Calibri" panose="020F0502020204030204" pitchFamily="34" charset="0"/>
                <a:ea typeface="SimSun" panose="02010600030101010101" pitchFamily="2" charset="-122"/>
                <a:cs typeface="Times New Roman" panose="02020603050405020304" charset="0"/>
              </a:rPr>
              <a:t>1.- La iglesia debe responder el llamado para el Servicio Cristiano.</a:t>
            </a:r>
            <a:r>
              <a:rPr lang="en-US" sz="3600">
                <a:latin typeface="Calibri" panose="020F0502020204030204" pitchFamily="34" charset="0"/>
                <a:ea typeface="SimSun" panose="02010600030101010101" pitchFamily="2" charset="-122"/>
                <a:cs typeface="Times New Roman" panose="02020603050405020304" charset="0"/>
              </a:rPr>
              <a:t>  </a:t>
            </a:r>
          </a:p>
          <a:p>
            <a:pPr indent="0"/>
            <a:endParaRPr lang="en-US" sz="3600">
              <a:latin typeface="Calibri" panose="020F0502020204030204" pitchFamily="34" charset="0"/>
              <a:ea typeface="SimSun" panose="02010600030101010101" pitchFamily="2" charset="-122"/>
              <a:cs typeface="Times New Roman" panose="02020603050405020304" charset="0"/>
            </a:endParaRPr>
          </a:p>
          <a:p>
            <a:pPr indent="0"/>
            <a:r>
              <a:rPr lang="en-US" sz="3600">
                <a:latin typeface="Calibri" panose="020F0502020204030204" pitchFamily="34" charset="0"/>
                <a:ea typeface="SimSun" panose="02010600030101010101" pitchFamily="2" charset="-122"/>
                <a:cs typeface="Times New Roman" panose="02020603050405020304" charset="0"/>
              </a:rPr>
              <a:t>V.: 17 </a:t>
            </a:r>
            <a:r>
              <a:rPr lang="en-US" sz="3600" i="1">
                <a:latin typeface="Calibri" panose="020F0502020204030204" pitchFamily="34" charset="0"/>
                <a:ea typeface="SimSun" panose="02010600030101010101" pitchFamily="2" charset="-122"/>
                <a:cs typeface="Times New Roman" panose="02020603050405020304" charset="0"/>
              </a:rPr>
              <a:t>Y a la hora de la cena envió a su siervo a decir a los convidados: Venid, que ya todo está preparado.</a:t>
            </a:r>
            <a:endParaRPr lang="en-US" altLang="en-US" sz="3600" i="1">
              <a:latin typeface="Calibri" panose="020F0502020204030204" pitchFamily="34" charset="0"/>
              <a:ea typeface="SimSun" panose="02010600030101010101" pitchFamily="2" charset="-122"/>
              <a:cs typeface="Times New Roman" panose="02020603050405020304" charset="0"/>
            </a:endParaRPr>
          </a:p>
        </p:txBody>
      </p:sp>
      <p:pic>
        <p:nvPicPr>
          <p:cNvPr id="6" name="Imagen 5" descr="Logo ESO 2023"/>
          <p:cNvPicPr>
            <a:picLocks noChangeAspect="1"/>
          </p:cNvPicPr>
          <p:nvPr/>
        </p:nvPicPr>
        <p:blipFill>
          <a:blip r:embed="rId2"/>
          <a:stretch>
            <a:fillRect/>
          </a:stretch>
        </p:blipFill>
        <p:spPr>
          <a:xfrm>
            <a:off x="10519410" y="-13970"/>
            <a:ext cx="1672590" cy="179578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uadro de texto 99"/>
          <p:cNvSpPr txBox="1"/>
          <p:nvPr/>
        </p:nvSpPr>
        <p:spPr>
          <a:xfrm>
            <a:off x="427990" y="2552700"/>
            <a:ext cx="11304905" cy="2861310"/>
          </a:xfrm>
          <a:prstGeom prst="rect">
            <a:avLst/>
          </a:prstGeom>
          <a:noFill/>
          <a:ln w="9525">
            <a:noFill/>
          </a:ln>
        </p:spPr>
        <p:txBody>
          <a:bodyPr wrap="square">
            <a:spAutoFit/>
          </a:bodyPr>
          <a:lstStyle/>
          <a:p>
            <a:pPr indent="0">
              <a:buFont typeface="Arial" panose="020B0604020202020204" pitchFamily="34" charset="0"/>
              <a:buNone/>
            </a:pPr>
            <a:r>
              <a:rPr lang="en-US" sz="3600" b="1">
                <a:latin typeface="Calibri" panose="020F0502020204030204" pitchFamily="34" charset="0"/>
                <a:ea typeface="SimSun" panose="02010600030101010101" pitchFamily="2" charset="-122"/>
                <a:cs typeface="Times New Roman" panose="02020603050405020304" charset="0"/>
              </a:rPr>
              <a:t>Ezequiel 11:19, que Dios quite el corazón de piedra.</a:t>
            </a:r>
          </a:p>
          <a:p>
            <a:pPr indent="0">
              <a:buFont typeface="Arial" panose="020B0604020202020204" pitchFamily="34" charset="0"/>
              <a:buNone/>
            </a:pPr>
            <a:endParaRPr lang="en-US" sz="3600" b="0">
              <a:latin typeface="Calibri" panose="020F0502020204030204" pitchFamily="34" charset="0"/>
              <a:ea typeface="SimSun" panose="02010600030101010101" pitchFamily="2" charset="-122"/>
            </a:endParaRPr>
          </a:p>
          <a:p>
            <a:pPr indent="0">
              <a:buFont typeface="Arial" panose="020B0604020202020204" pitchFamily="34" charset="0"/>
              <a:buNone/>
            </a:pPr>
            <a:r>
              <a:rPr lang="en-US" sz="3600" b="0">
                <a:latin typeface="Calibri" panose="020F0502020204030204" pitchFamily="34" charset="0"/>
                <a:ea typeface="SimSun" panose="02010600030101010101" pitchFamily="2" charset="-122"/>
              </a:rPr>
              <a:t>“</a:t>
            </a:r>
            <a:r>
              <a:rPr lang="en-US" sz="3600" b="0">
                <a:latin typeface="Calibri" panose="020F0502020204030204" pitchFamily="34" charset="0"/>
                <a:ea typeface="SimSun" panose="02010600030101010101" pitchFamily="2" charset="-122"/>
                <a:cs typeface="Times New Roman" panose="02020603050405020304" charset="0"/>
              </a:rPr>
              <a:t>19 </a:t>
            </a:r>
            <a:r>
              <a:rPr lang="en-US" sz="3600" b="0" i="1">
                <a:latin typeface="Calibri" panose="020F0502020204030204" pitchFamily="34" charset="0"/>
                <a:ea typeface="SimSun" panose="02010600030101010101" pitchFamily="2" charset="-122"/>
                <a:cs typeface="Times New Roman" panose="02020603050405020304" charset="0"/>
              </a:rPr>
              <a:t>Y les daré un corazón, y un espíritu nuevo pondré dentro de ellos; y quitaré el corazón de piedra de en medio de su carne, y les daré un corazón de carne</a:t>
            </a:r>
            <a:r>
              <a:rPr lang="en-US" sz="3600" b="0">
                <a:latin typeface="Calibri" panose="020F0502020204030204" pitchFamily="34" charset="0"/>
                <a:ea typeface="SimSun" panose="02010600030101010101" pitchFamily="2" charset="-122"/>
              </a:rPr>
              <a:t>”,</a:t>
            </a:r>
            <a:endParaRPr lang="en-US" altLang="en-US" sz="3600" b="0">
              <a:latin typeface="Calibri" panose="020F0502020204030204" pitchFamily="34" charset="0"/>
              <a:ea typeface="SimSun" panose="02010600030101010101" pitchFamily="2" charset="-122"/>
            </a:endParaRPr>
          </a:p>
        </p:txBody>
      </p:sp>
      <p:pic>
        <p:nvPicPr>
          <p:cNvPr id="6" name="Imagen 5" descr="Logo ESO 2023"/>
          <p:cNvPicPr>
            <a:picLocks noChangeAspect="1"/>
          </p:cNvPicPr>
          <p:nvPr/>
        </p:nvPicPr>
        <p:blipFill>
          <a:blip r:embed="rId2"/>
          <a:stretch>
            <a:fillRect/>
          </a:stretch>
        </p:blipFill>
        <p:spPr>
          <a:xfrm>
            <a:off x="10519410" y="-13970"/>
            <a:ext cx="1672590" cy="179578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 de texto 1"/>
          <p:cNvSpPr txBox="1"/>
          <p:nvPr/>
        </p:nvSpPr>
        <p:spPr>
          <a:xfrm>
            <a:off x="414655" y="2138680"/>
            <a:ext cx="9874885" cy="1753235"/>
          </a:xfrm>
          <a:prstGeom prst="rect">
            <a:avLst/>
          </a:prstGeom>
          <a:noFill/>
          <a:ln w="9525">
            <a:noFill/>
          </a:ln>
        </p:spPr>
        <p:txBody>
          <a:bodyPr wrap="square">
            <a:spAutoFit/>
          </a:bodyPr>
          <a:lstStyle/>
          <a:p>
            <a:pPr indent="0"/>
            <a:r>
              <a:rPr lang="en-US" sz="3600" b="1">
                <a:latin typeface="Calibri" panose="020F0502020204030204" pitchFamily="34" charset="0"/>
                <a:ea typeface="SimSun" panose="02010600030101010101" pitchFamily="2" charset="-122"/>
                <a:cs typeface="Times New Roman" panose="02020603050405020304" charset="0"/>
              </a:rPr>
              <a:t>2.- La iglesia debe vencer excusas</a:t>
            </a:r>
            <a:r>
              <a:rPr lang="en-US" sz="3600" b="0">
                <a:latin typeface="Calibri" panose="020F0502020204030204" pitchFamily="34" charset="0"/>
                <a:ea typeface="SimSun" panose="02010600030101010101" pitchFamily="2" charset="-122"/>
                <a:cs typeface="Times New Roman" panose="02020603050405020304" charset="0"/>
              </a:rPr>
              <a:t>. </a:t>
            </a:r>
          </a:p>
          <a:p>
            <a:pPr indent="0"/>
            <a:endParaRPr lang="en-US" sz="3600" b="0">
              <a:latin typeface="Calibri" panose="020F0502020204030204" pitchFamily="34" charset="0"/>
              <a:ea typeface="SimSun" panose="02010600030101010101" pitchFamily="2" charset="-122"/>
              <a:cs typeface="Times New Roman" panose="02020603050405020304" charset="0"/>
            </a:endParaRPr>
          </a:p>
          <a:p>
            <a:pPr indent="0"/>
            <a:r>
              <a:rPr lang="en-US" sz="3600" b="0">
                <a:latin typeface="Calibri" panose="020F0502020204030204" pitchFamily="34" charset="0"/>
                <a:ea typeface="SimSun" panose="02010600030101010101" pitchFamily="2" charset="-122"/>
                <a:cs typeface="Times New Roman" panose="02020603050405020304" charset="0"/>
              </a:rPr>
              <a:t>V.:18 </a:t>
            </a:r>
            <a:r>
              <a:rPr lang="en-US" sz="3600" b="0" i="1">
                <a:latin typeface="Calibri" panose="020F0502020204030204" pitchFamily="34" charset="0"/>
                <a:ea typeface="SimSun" panose="02010600030101010101" pitchFamily="2" charset="-122"/>
                <a:cs typeface="Times New Roman" panose="02020603050405020304" charset="0"/>
              </a:rPr>
              <a:t>Y todos a una comenzaron a excusarse.</a:t>
            </a:r>
            <a:endParaRPr lang="en-US" altLang="en-US" sz="3600" b="0" i="1">
              <a:latin typeface="Calibri" panose="020F0502020204030204" pitchFamily="34" charset="0"/>
              <a:ea typeface="SimSun" panose="02010600030101010101" pitchFamily="2" charset="-122"/>
              <a:cs typeface="Times New Roman" panose="02020603050405020304" charset="0"/>
            </a:endParaRPr>
          </a:p>
        </p:txBody>
      </p:sp>
      <p:pic>
        <p:nvPicPr>
          <p:cNvPr id="6" name="Imagen 5" descr="Logo ESO 2023"/>
          <p:cNvPicPr>
            <a:picLocks noChangeAspect="1"/>
          </p:cNvPicPr>
          <p:nvPr/>
        </p:nvPicPr>
        <p:blipFill>
          <a:blip r:embed="rId2"/>
          <a:stretch>
            <a:fillRect/>
          </a:stretch>
        </p:blipFill>
        <p:spPr>
          <a:xfrm>
            <a:off x="10519410" y="-13970"/>
            <a:ext cx="1672590" cy="179578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uadro de texto 99"/>
          <p:cNvSpPr txBox="1"/>
          <p:nvPr/>
        </p:nvSpPr>
        <p:spPr>
          <a:xfrm>
            <a:off x="414655" y="2691130"/>
            <a:ext cx="11489055" cy="2861310"/>
          </a:xfrm>
          <a:prstGeom prst="rect">
            <a:avLst/>
          </a:prstGeom>
          <a:noFill/>
          <a:ln w="9525">
            <a:noFill/>
          </a:ln>
        </p:spPr>
        <p:txBody>
          <a:bodyPr wrap="square">
            <a:spAutoFit/>
          </a:bodyPr>
          <a:lstStyle/>
          <a:p>
            <a:pPr indent="0"/>
            <a:r>
              <a:rPr lang="en-US" sz="3600" b="1">
                <a:latin typeface="Calibri" panose="020F0502020204030204" pitchFamily="34" charset="0"/>
                <a:ea typeface="SimSun" panose="02010600030101010101" pitchFamily="2" charset="-122"/>
                <a:cs typeface="Times New Roman" panose="02020603050405020304" charset="0"/>
              </a:rPr>
              <a:t>3.- La iglesia debe actuar con urgencia.</a:t>
            </a:r>
          </a:p>
          <a:p>
            <a:pPr indent="0"/>
            <a:endParaRPr lang="en-US" sz="3600" b="0">
              <a:latin typeface="Calibri" panose="020F0502020204030204" pitchFamily="34" charset="0"/>
              <a:ea typeface="SimSun" panose="02010600030101010101" pitchFamily="2" charset="-122"/>
              <a:cs typeface="Times New Roman" panose="02020603050405020304" charset="0"/>
            </a:endParaRPr>
          </a:p>
          <a:p>
            <a:pPr indent="0"/>
            <a:r>
              <a:rPr lang="en-US" sz="3600" b="0">
                <a:latin typeface="Calibri" panose="020F0502020204030204" pitchFamily="34" charset="0"/>
                <a:ea typeface="SimSun" panose="02010600030101010101" pitchFamily="2" charset="-122"/>
                <a:cs typeface="Times New Roman" panose="02020603050405020304" charset="0"/>
              </a:rPr>
              <a:t>V.: </a:t>
            </a:r>
            <a:r>
              <a:rPr lang="en-US" sz="3600" b="0" i="1">
                <a:latin typeface="Calibri" panose="020F0502020204030204" pitchFamily="34" charset="0"/>
                <a:ea typeface="SimSun" panose="02010600030101010101" pitchFamily="2" charset="-122"/>
                <a:cs typeface="Times New Roman" panose="02020603050405020304" charset="0"/>
              </a:rPr>
              <a:t>21a Vuelto el siervo, hizo saber estas cosas a su señor. Entonces enojado el padre de familia, dijo a su siervo: Ve pronto por las plazas y las calles de la ciudad.</a:t>
            </a:r>
            <a:endParaRPr lang="en-US" altLang="en-US" sz="3600" b="0" i="1">
              <a:latin typeface="Calibri" panose="020F0502020204030204" pitchFamily="34" charset="0"/>
              <a:ea typeface="SimSun" panose="02010600030101010101" pitchFamily="2" charset="-122"/>
              <a:cs typeface="Times New Roman" panose="02020603050405020304" charset="0"/>
            </a:endParaRPr>
          </a:p>
        </p:txBody>
      </p:sp>
      <p:pic>
        <p:nvPicPr>
          <p:cNvPr id="6" name="Imagen 5" descr="Logo ESO 2023"/>
          <p:cNvPicPr>
            <a:picLocks noChangeAspect="1"/>
          </p:cNvPicPr>
          <p:nvPr/>
        </p:nvPicPr>
        <p:blipFill>
          <a:blip r:embed="rId2"/>
          <a:stretch>
            <a:fillRect/>
          </a:stretch>
        </p:blipFill>
        <p:spPr>
          <a:xfrm>
            <a:off x="10519410" y="-13970"/>
            <a:ext cx="1672590" cy="179578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s-VE" altLang="zh-CN" sz="7200" dirty="0" smtClean="0"/>
              <a:t>Definiciones</a:t>
            </a:r>
          </a:p>
        </p:txBody>
      </p:sp>
      <p:sp>
        <p:nvSpPr>
          <p:cNvPr id="3" name="Cuadro de texto 2"/>
          <p:cNvSpPr txBox="1"/>
          <p:nvPr/>
        </p:nvSpPr>
        <p:spPr>
          <a:xfrm>
            <a:off x="414655" y="1902460"/>
            <a:ext cx="11348720" cy="4154170"/>
          </a:xfrm>
          <a:prstGeom prst="rect">
            <a:avLst/>
          </a:prstGeom>
          <a:noFill/>
          <a:ln w="9525">
            <a:noFill/>
          </a:ln>
        </p:spPr>
        <p:txBody>
          <a:bodyPr wrap="square">
            <a:spAutoFit/>
          </a:bodyPr>
          <a:lstStyle/>
          <a:p>
            <a:pPr indent="0">
              <a:lnSpc>
                <a:spcPct val="150000"/>
              </a:lnSpc>
            </a:pPr>
            <a:r>
              <a:rPr lang="en-US" sz="4800" b="1">
                <a:latin typeface="Calibri" panose="020F0502020204030204" pitchFamily="34" charset="0"/>
                <a:ea typeface="SimSun" panose="02010600030101010101" pitchFamily="2" charset="-122"/>
                <a:cs typeface="Times New Roman" panose="02020603050405020304" charset="0"/>
              </a:rPr>
              <a:t>2.- GRACIA</a:t>
            </a:r>
          </a:p>
          <a:p>
            <a:pPr indent="0">
              <a:lnSpc>
                <a:spcPct val="150000"/>
              </a:lnSpc>
            </a:pPr>
            <a:r>
              <a:rPr lang="es-VE" altLang="en-US" sz="4800" b="1">
                <a:latin typeface="Calibri" panose="020F0502020204030204" pitchFamily="34" charset="0"/>
                <a:ea typeface="SimSun" panose="02010600030101010101" pitchFamily="2" charset="-122"/>
                <a:cs typeface="Times New Roman" panose="02020603050405020304" charset="0"/>
              </a:rPr>
              <a:t>	</a:t>
            </a:r>
            <a:r>
              <a:rPr lang="en-US" altLang="en-US" sz="4000" b="1">
                <a:latin typeface="Calibri" panose="020F0502020204030204" pitchFamily="34" charset="0"/>
                <a:ea typeface="SimSun" panose="02010600030101010101" pitchFamily="2" charset="-122"/>
                <a:cs typeface="Times New Roman" panose="02020603050405020304" charset="0"/>
              </a:rPr>
              <a:t>Es el don de Dios que eleva a lo sobrenatural al </a:t>
            </a:r>
            <a:r>
              <a:rPr lang="es-VE" altLang="en-US" sz="4000" b="1">
                <a:latin typeface="Calibri" panose="020F0502020204030204" pitchFamily="34" charset="0"/>
                <a:ea typeface="SimSun" panose="02010600030101010101" pitchFamily="2" charset="-122"/>
                <a:cs typeface="Times New Roman" panose="02020603050405020304" charset="0"/>
              </a:rPr>
              <a:t>	</a:t>
            </a:r>
            <a:r>
              <a:rPr lang="en-US" altLang="en-US" sz="4000" b="1">
                <a:latin typeface="Calibri" panose="020F0502020204030204" pitchFamily="34" charset="0"/>
                <a:ea typeface="SimSun" panose="02010600030101010101" pitchFamily="2" charset="-122"/>
                <a:cs typeface="Times New Roman" panose="02020603050405020304" charset="0"/>
              </a:rPr>
              <a:t>humano</a:t>
            </a:r>
            <a:r>
              <a:rPr lang="es-VE" altLang="en-US" sz="4000" b="1">
                <a:latin typeface="Calibri" panose="020F0502020204030204" pitchFamily="34" charset="0"/>
                <a:ea typeface="SimSun" panose="02010600030101010101" pitchFamily="2" charset="-122"/>
                <a:cs typeface="Times New Roman" panose="02020603050405020304" charset="0"/>
              </a:rPr>
              <a:t>,</a:t>
            </a:r>
            <a:r>
              <a:rPr lang="en-US" altLang="en-US" sz="4000" b="1">
                <a:latin typeface="Calibri" panose="020F0502020204030204" pitchFamily="34" charset="0"/>
                <a:ea typeface="SimSun" panose="02010600030101010101" pitchFamily="2" charset="-122"/>
                <a:cs typeface="Times New Roman" panose="02020603050405020304" charset="0"/>
              </a:rPr>
              <a:t> haciéndole su hijo y partícipe de su </a:t>
            </a:r>
            <a:r>
              <a:rPr lang="es-VE" altLang="en-US" sz="4000" b="1">
                <a:latin typeface="Calibri" panose="020F0502020204030204" pitchFamily="34" charset="0"/>
                <a:ea typeface="SimSun" panose="02010600030101010101" pitchFamily="2" charset="-122"/>
                <a:cs typeface="Times New Roman" panose="02020603050405020304" charset="0"/>
              </a:rPr>
              <a:t>	</a:t>
            </a:r>
            <a:r>
              <a:rPr lang="en-US" altLang="en-US" sz="4000" b="1">
                <a:latin typeface="Calibri" panose="020F0502020204030204" pitchFamily="34" charset="0"/>
                <a:ea typeface="SimSun" panose="02010600030101010101" pitchFamily="2" charset="-122"/>
                <a:cs typeface="Times New Roman" panose="02020603050405020304" charset="0"/>
              </a:rPr>
              <a:t>Reino.</a:t>
            </a:r>
          </a:p>
        </p:txBody>
      </p:sp>
      <p:pic>
        <p:nvPicPr>
          <p:cNvPr id="6" name="Imagen 5" descr="Logo ESO 2023"/>
          <p:cNvPicPr>
            <a:picLocks noChangeAspect="1"/>
          </p:cNvPicPr>
          <p:nvPr/>
        </p:nvPicPr>
        <p:blipFill>
          <a:blip r:embed="rId2"/>
          <a:stretch>
            <a:fillRect/>
          </a:stretch>
        </p:blipFill>
        <p:spPr>
          <a:xfrm>
            <a:off x="10519410" y="-13970"/>
            <a:ext cx="1672590" cy="179578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uadro de texto 99"/>
          <p:cNvSpPr txBox="1"/>
          <p:nvPr/>
        </p:nvSpPr>
        <p:spPr>
          <a:xfrm>
            <a:off x="302895" y="1762125"/>
            <a:ext cx="11586845" cy="2306955"/>
          </a:xfrm>
          <a:prstGeom prst="rect">
            <a:avLst/>
          </a:prstGeom>
          <a:noFill/>
          <a:ln w="9525">
            <a:noFill/>
          </a:ln>
        </p:spPr>
        <p:txBody>
          <a:bodyPr wrap="square">
            <a:spAutoFit/>
          </a:bodyPr>
          <a:lstStyle/>
          <a:p>
            <a:pPr indent="0"/>
            <a:r>
              <a:rPr lang="en-US" sz="3600" b="1">
                <a:latin typeface="Calibri" panose="020F0502020204030204" pitchFamily="34" charset="0"/>
                <a:ea typeface="SimSun" panose="02010600030101010101" pitchFamily="2" charset="-122"/>
                <a:cs typeface="Times New Roman" panose="02020603050405020304" charset="0"/>
              </a:rPr>
              <a:t>4.- La iglesia debe ser inclusiva, no de intereses</a:t>
            </a:r>
            <a:r>
              <a:rPr lang="en-US" sz="3600" b="0">
                <a:latin typeface="Calibri" panose="020F0502020204030204" pitchFamily="34" charset="0"/>
                <a:ea typeface="SimSun" panose="02010600030101010101" pitchFamily="2" charset="-122"/>
                <a:cs typeface="Times New Roman" panose="02020603050405020304" charset="0"/>
              </a:rPr>
              <a:t>. </a:t>
            </a:r>
          </a:p>
          <a:p>
            <a:pPr indent="0"/>
            <a:endParaRPr lang="en-US" sz="3600" b="0">
              <a:latin typeface="Calibri" panose="020F0502020204030204" pitchFamily="34" charset="0"/>
              <a:ea typeface="SimSun" panose="02010600030101010101" pitchFamily="2" charset="-122"/>
              <a:cs typeface="Times New Roman" panose="02020603050405020304" charset="0"/>
            </a:endParaRPr>
          </a:p>
          <a:p>
            <a:pPr indent="0"/>
            <a:r>
              <a:rPr lang="en-US" sz="3600" b="0">
                <a:latin typeface="Calibri" panose="020F0502020204030204" pitchFamily="34" charset="0"/>
                <a:ea typeface="SimSun" panose="02010600030101010101" pitchFamily="2" charset="-122"/>
                <a:cs typeface="Times New Roman" panose="02020603050405020304" charset="0"/>
              </a:rPr>
              <a:t>V.: 21b </a:t>
            </a:r>
            <a:r>
              <a:rPr lang="en-US" sz="3600" b="0" i="1">
                <a:latin typeface="Calibri" panose="020F0502020204030204" pitchFamily="34" charset="0"/>
                <a:ea typeface="SimSun" panose="02010600030101010101" pitchFamily="2" charset="-122"/>
                <a:cs typeface="Times New Roman" panose="02020603050405020304" charset="0"/>
              </a:rPr>
              <a:t>y trae acá a los pobres, los mancos, los cojos y los ciegos</a:t>
            </a:r>
            <a:r>
              <a:rPr lang="en-US" sz="3600" b="0">
                <a:latin typeface="Calibri" panose="020F0502020204030204" pitchFamily="34" charset="0"/>
                <a:ea typeface="SimSun" panose="02010600030101010101" pitchFamily="2" charset="-122"/>
                <a:cs typeface="Times New Roman" panose="02020603050405020304" charset="0"/>
              </a:rPr>
              <a:t>.</a:t>
            </a:r>
            <a:endParaRPr lang="en-US" altLang="en-US" sz="3600" b="0">
              <a:latin typeface="Calibri" panose="020F0502020204030204" pitchFamily="34" charset="0"/>
              <a:ea typeface="SimSun" panose="02010600030101010101" pitchFamily="2" charset="-122"/>
              <a:cs typeface="Times New Roman" panose="02020603050405020304" charset="0"/>
            </a:endParaRPr>
          </a:p>
        </p:txBody>
      </p:sp>
      <p:sp>
        <p:nvSpPr>
          <p:cNvPr id="2" name="Cuadro de texto 1"/>
          <p:cNvSpPr txBox="1"/>
          <p:nvPr/>
        </p:nvSpPr>
        <p:spPr>
          <a:xfrm>
            <a:off x="442595" y="4419600"/>
            <a:ext cx="11306175" cy="2306955"/>
          </a:xfrm>
          <a:prstGeom prst="rect">
            <a:avLst/>
          </a:prstGeom>
          <a:noFill/>
          <a:ln w="9525">
            <a:noFill/>
          </a:ln>
        </p:spPr>
        <p:txBody>
          <a:bodyPr wrap="square">
            <a:spAutoFit/>
          </a:bodyPr>
          <a:lstStyle/>
          <a:p>
            <a:pPr indent="0"/>
            <a:r>
              <a:rPr lang="en-US" sz="3600" b="0" i="1" u="sng">
                <a:latin typeface="Calibri" panose="020F0502020204030204" pitchFamily="34" charset="0"/>
                <a:ea typeface="SimSun" panose="02010600030101010101" pitchFamily="2" charset="-122"/>
                <a:cs typeface="Times New Roman" panose="02020603050405020304" charset="0"/>
              </a:rPr>
              <a:t>Lucas 14: 12</a:t>
            </a:r>
            <a:r>
              <a:rPr lang="en-US" sz="3600" b="0" i="1">
                <a:latin typeface="Calibri" panose="020F0502020204030204" pitchFamily="34" charset="0"/>
                <a:ea typeface="SimSun" panose="02010600030101010101" pitchFamily="2" charset="-122"/>
                <a:cs typeface="Times New Roman" panose="02020603050405020304" charset="0"/>
              </a:rPr>
              <a:t>.: Cuando hagas comida o cena, no llames a tus amigos, ni a tus hermanos, ni a tus parientes, ni a vecinos ricos; no sea que ellos a su vez te vuelvan a convidar, y seas recompensado</a:t>
            </a:r>
            <a:r>
              <a:rPr lang="en-US" sz="3600" b="0">
                <a:latin typeface="Calibri" panose="020F0502020204030204" pitchFamily="34" charset="0"/>
                <a:ea typeface="SimSun" panose="02010600030101010101" pitchFamily="2" charset="-122"/>
                <a:cs typeface="Times New Roman" panose="02020603050405020304" charset="0"/>
              </a:rPr>
              <a:t>.</a:t>
            </a:r>
            <a:endParaRPr lang="en-US" altLang="en-US" sz="3600" b="0">
              <a:latin typeface="Calibri" panose="020F0502020204030204" pitchFamily="34" charset="0"/>
              <a:ea typeface="SimSun" panose="02010600030101010101" pitchFamily="2" charset="-122"/>
              <a:cs typeface="Times New Roman" panose="02020603050405020304" charset="0"/>
            </a:endParaRPr>
          </a:p>
        </p:txBody>
      </p:sp>
      <p:pic>
        <p:nvPicPr>
          <p:cNvPr id="6" name="Imagen 5" descr="Logo ESO 2023"/>
          <p:cNvPicPr>
            <a:picLocks noChangeAspect="1"/>
          </p:cNvPicPr>
          <p:nvPr/>
        </p:nvPicPr>
        <p:blipFill>
          <a:blip r:embed="rId2"/>
          <a:stretch>
            <a:fillRect/>
          </a:stretch>
        </p:blipFill>
        <p:spPr>
          <a:xfrm>
            <a:off x="10519410" y="-13970"/>
            <a:ext cx="1672590" cy="179578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uadro de texto 99"/>
          <p:cNvSpPr txBox="1"/>
          <p:nvPr/>
        </p:nvSpPr>
        <p:spPr>
          <a:xfrm>
            <a:off x="344805" y="1998345"/>
            <a:ext cx="11615420" cy="4523105"/>
          </a:xfrm>
          <a:prstGeom prst="rect">
            <a:avLst/>
          </a:prstGeom>
          <a:noFill/>
          <a:ln w="9525">
            <a:noFill/>
          </a:ln>
        </p:spPr>
        <p:txBody>
          <a:bodyPr wrap="square">
            <a:spAutoFit/>
          </a:bodyPr>
          <a:lstStyle/>
          <a:p>
            <a:pPr marL="266700" indent="-266700"/>
            <a:r>
              <a:rPr lang="en-US" sz="3600" b="0" u="sng">
                <a:latin typeface="Calibri" panose="020F0502020204030204" pitchFamily="34" charset="0"/>
                <a:ea typeface="SimSun" panose="02010600030101010101" pitchFamily="2" charset="-122"/>
                <a:cs typeface="Times New Roman" panose="02020603050405020304" charset="0"/>
              </a:rPr>
              <a:t>Hechos 5:14-16</a:t>
            </a:r>
            <a:r>
              <a:rPr lang="en-US" sz="3600" b="0">
                <a:latin typeface="Calibri" panose="020F0502020204030204" pitchFamily="34" charset="0"/>
                <a:ea typeface="SimSun" panose="02010600030101010101" pitchFamily="2" charset="-122"/>
                <a:cs typeface="Times New Roman" panose="02020603050405020304" charset="0"/>
              </a:rPr>
              <a:t> dice </a:t>
            </a:r>
          </a:p>
          <a:p>
            <a:pPr marL="266700" indent="-266700"/>
            <a:r>
              <a:rPr lang="en-US" sz="3600" b="0">
                <a:latin typeface="Calibri" panose="020F0502020204030204" pitchFamily="34" charset="0"/>
                <a:ea typeface="SimSun" panose="02010600030101010101" pitchFamily="2" charset="-122"/>
                <a:cs typeface="Times New Roman" panose="02020603050405020304" charset="0"/>
              </a:rPr>
              <a:t> Y los que creían en el Señor aumentaban más, gran número así de hombres como de mujeres; 15 tanto que sacaban los enfermos a las calles, y los ponían en camas y lechos, para que al pasar Pedro, a lo menos su sombra cayese sobre alguno de ellos. 16 Y aun de las ciudades vecinas muchos venían a Jerusalén, trayendo enfermos y atormentados de espíritus inmundos; y todos eran sanados.</a:t>
            </a:r>
            <a:endParaRPr lang="en-US" altLang="en-US" sz="3600" b="0">
              <a:latin typeface="Calibri" panose="020F0502020204030204" pitchFamily="34" charset="0"/>
              <a:ea typeface="SimSun" panose="02010600030101010101" pitchFamily="2" charset="-122"/>
              <a:cs typeface="Times New Roman" panose="02020603050405020304" charset="0"/>
            </a:endParaRPr>
          </a:p>
        </p:txBody>
      </p:sp>
      <p:pic>
        <p:nvPicPr>
          <p:cNvPr id="6" name="Imagen 5" descr="Logo ESO 2023"/>
          <p:cNvPicPr>
            <a:picLocks noChangeAspect="1"/>
          </p:cNvPicPr>
          <p:nvPr/>
        </p:nvPicPr>
        <p:blipFill>
          <a:blip r:embed="rId2"/>
          <a:stretch>
            <a:fillRect/>
          </a:stretch>
        </p:blipFill>
        <p:spPr>
          <a:xfrm>
            <a:off x="10519410" y="-13970"/>
            <a:ext cx="1672590" cy="1795780"/>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uadro de texto 99"/>
          <p:cNvSpPr txBox="1"/>
          <p:nvPr/>
        </p:nvSpPr>
        <p:spPr>
          <a:xfrm>
            <a:off x="302260" y="2829560"/>
            <a:ext cx="11572875" cy="2861310"/>
          </a:xfrm>
          <a:prstGeom prst="rect">
            <a:avLst/>
          </a:prstGeom>
          <a:noFill/>
          <a:ln w="9525">
            <a:noFill/>
          </a:ln>
        </p:spPr>
        <p:txBody>
          <a:bodyPr wrap="square">
            <a:spAutoFit/>
          </a:bodyPr>
          <a:lstStyle/>
          <a:p>
            <a:pPr indent="0"/>
            <a:r>
              <a:rPr lang="en-US" sz="3600" b="1">
                <a:latin typeface="Calibri" panose="020F0502020204030204" pitchFamily="34" charset="0"/>
                <a:ea typeface="SimSun" panose="02010600030101010101" pitchFamily="2" charset="-122"/>
                <a:cs typeface="Times New Roman" panose="02020603050405020304" charset="0"/>
              </a:rPr>
              <a:t>5.- La iglesia debe utilizar toda la fuerza para ganar a los perdidos.</a:t>
            </a:r>
          </a:p>
          <a:p>
            <a:pPr indent="0"/>
            <a:endParaRPr lang="en-US" sz="3600" b="0">
              <a:latin typeface="Calibri" panose="020F0502020204030204" pitchFamily="34" charset="0"/>
              <a:ea typeface="SimSun" panose="02010600030101010101" pitchFamily="2" charset="-122"/>
              <a:cs typeface="Times New Roman" panose="02020603050405020304" charset="0"/>
            </a:endParaRPr>
          </a:p>
          <a:p>
            <a:pPr indent="0"/>
            <a:r>
              <a:rPr lang="en-US" sz="3600" b="0">
                <a:latin typeface="Calibri" panose="020F0502020204030204" pitchFamily="34" charset="0"/>
                <a:ea typeface="SimSun" panose="02010600030101010101" pitchFamily="2" charset="-122"/>
                <a:cs typeface="Times New Roman" panose="02020603050405020304" charset="0"/>
              </a:rPr>
              <a:t>V.: 23a </a:t>
            </a:r>
            <a:r>
              <a:rPr lang="en-US" sz="3600" b="0" i="1">
                <a:latin typeface="Calibri" panose="020F0502020204030204" pitchFamily="34" charset="0"/>
                <a:ea typeface="SimSun" panose="02010600030101010101" pitchFamily="2" charset="-122"/>
                <a:cs typeface="Times New Roman" panose="02020603050405020304" charset="0"/>
              </a:rPr>
              <a:t>Dijo el señor al siervo: Ve por los caminos y por los vallados, y fuérzalos a entrar,</a:t>
            </a:r>
            <a:endParaRPr lang="en-US" altLang="en-US" sz="3600" b="0" i="1">
              <a:latin typeface="Calibri" panose="020F0502020204030204" pitchFamily="34" charset="0"/>
              <a:ea typeface="SimSun" panose="02010600030101010101" pitchFamily="2" charset="-122"/>
              <a:cs typeface="Times New Roman" panose="02020603050405020304" charset="0"/>
            </a:endParaRPr>
          </a:p>
        </p:txBody>
      </p:sp>
      <p:pic>
        <p:nvPicPr>
          <p:cNvPr id="6" name="Imagen 5" descr="Logo ESO 2023"/>
          <p:cNvPicPr>
            <a:picLocks noChangeAspect="1"/>
          </p:cNvPicPr>
          <p:nvPr/>
        </p:nvPicPr>
        <p:blipFill>
          <a:blip r:embed="rId2"/>
          <a:stretch>
            <a:fillRect/>
          </a:stretch>
        </p:blipFill>
        <p:spPr>
          <a:xfrm>
            <a:off x="10519410" y="-13970"/>
            <a:ext cx="1672590" cy="1795780"/>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uadro de texto 99"/>
          <p:cNvSpPr txBox="1"/>
          <p:nvPr/>
        </p:nvSpPr>
        <p:spPr>
          <a:xfrm>
            <a:off x="386080" y="3106420"/>
            <a:ext cx="10689590" cy="1753235"/>
          </a:xfrm>
          <a:prstGeom prst="rect">
            <a:avLst/>
          </a:prstGeom>
          <a:noFill/>
          <a:ln w="9525">
            <a:noFill/>
          </a:ln>
        </p:spPr>
        <p:txBody>
          <a:bodyPr wrap="square">
            <a:spAutoFit/>
          </a:bodyPr>
          <a:lstStyle/>
          <a:p>
            <a:pPr indent="0"/>
            <a:r>
              <a:rPr lang="en-US" sz="3600" b="1">
                <a:latin typeface="Calibri" panose="020F0502020204030204" pitchFamily="34" charset="0"/>
                <a:ea typeface="SimSun" panose="02010600030101010101" pitchFamily="2" charset="-122"/>
                <a:cs typeface="Times New Roman" panose="02020603050405020304" charset="0"/>
              </a:rPr>
              <a:t>6.- La iglesia debe seguir el objetivo dado por Jesucristo</a:t>
            </a:r>
            <a:r>
              <a:rPr lang="en-US" sz="3600" b="1" i="1">
                <a:latin typeface="Calibri" panose="020F0502020204030204" pitchFamily="34" charset="0"/>
                <a:ea typeface="SimSun" panose="02010600030101010101" pitchFamily="2" charset="-122"/>
                <a:cs typeface="Times New Roman" panose="02020603050405020304" charset="0"/>
              </a:rPr>
              <a:t>.</a:t>
            </a:r>
            <a:r>
              <a:rPr lang="en-US" sz="3600" b="0" i="1">
                <a:latin typeface="Calibri" panose="020F0502020204030204" pitchFamily="34" charset="0"/>
                <a:ea typeface="SimSun" panose="02010600030101010101" pitchFamily="2" charset="-122"/>
                <a:cs typeface="Times New Roman" panose="02020603050405020304" charset="0"/>
              </a:rPr>
              <a:t> </a:t>
            </a:r>
          </a:p>
          <a:p>
            <a:pPr indent="0"/>
            <a:endParaRPr lang="en-US" sz="3600" b="0" i="1">
              <a:latin typeface="Calibri" panose="020F0502020204030204" pitchFamily="34" charset="0"/>
              <a:ea typeface="SimSun" panose="02010600030101010101" pitchFamily="2" charset="-122"/>
              <a:cs typeface="Times New Roman" panose="02020603050405020304" charset="0"/>
            </a:endParaRPr>
          </a:p>
          <a:p>
            <a:pPr indent="0"/>
            <a:r>
              <a:rPr lang="en-US" sz="3600" b="0" i="1">
                <a:latin typeface="Calibri" panose="020F0502020204030204" pitchFamily="34" charset="0"/>
                <a:ea typeface="SimSun" panose="02010600030101010101" pitchFamily="2" charset="-122"/>
                <a:cs typeface="Times New Roman" panose="02020603050405020304" charset="0"/>
              </a:rPr>
              <a:t>V.:23b. para que se llene mi casa.</a:t>
            </a:r>
            <a:endParaRPr lang="en-US" altLang="en-US" sz="3600" b="0" i="1">
              <a:latin typeface="Calibri" panose="020F0502020204030204" pitchFamily="34" charset="0"/>
              <a:ea typeface="SimSun" panose="02010600030101010101" pitchFamily="2" charset="-122"/>
              <a:cs typeface="Times New Roman" panose="02020603050405020304" charset="0"/>
            </a:endParaRPr>
          </a:p>
        </p:txBody>
      </p:sp>
      <p:pic>
        <p:nvPicPr>
          <p:cNvPr id="6" name="Imagen 5" descr="Logo ESO 2023"/>
          <p:cNvPicPr>
            <a:picLocks noChangeAspect="1"/>
          </p:cNvPicPr>
          <p:nvPr/>
        </p:nvPicPr>
        <p:blipFill>
          <a:blip r:embed="rId2"/>
          <a:stretch>
            <a:fillRect/>
          </a:stretch>
        </p:blipFill>
        <p:spPr>
          <a:xfrm>
            <a:off x="10519410" y="-13970"/>
            <a:ext cx="1672590" cy="179578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Logo ESO 2023"/>
          <p:cNvPicPr>
            <a:picLocks noChangeAspect="1"/>
          </p:cNvPicPr>
          <p:nvPr/>
        </p:nvPicPr>
        <p:blipFill>
          <a:blip r:embed="rId2"/>
          <a:stretch>
            <a:fillRect/>
          </a:stretch>
        </p:blipFill>
        <p:spPr>
          <a:xfrm>
            <a:off x="10519410" y="-13970"/>
            <a:ext cx="1672590" cy="1795780"/>
          </a:xfrm>
          <a:prstGeom prst="rect">
            <a:avLst/>
          </a:prstGeom>
        </p:spPr>
      </p:pic>
      <p:sp>
        <p:nvSpPr>
          <p:cNvPr id="100" name="Cuadro de texto 99"/>
          <p:cNvSpPr txBox="1"/>
          <p:nvPr/>
        </p:nvSpPr>
        <p:spPr>
          <a:xfrm>
            <a:off x="309245" y="1677670"/>
            <a:ext cx="11573510" cy="5090160"/>
          </a:xfrm>
          <a:prstGeom prst="rect">
            <a:avLst/>
          </a:prstGeom>
          <a:noFill/>
          <a:ln w="9525">
            <a:noFill/>
          </a:ln>
        </p:spPr>
        <p:txBody>
          <a:bodyPr wrap="square">
            <a:spAutoFit/>
          </a:bodyPr>
          <a:lstStyle/>
          <a:p>
            <a:pPr indent="0">
              <a:lnSpc>
                <a:spcPct val="100000"/>
              </a:lnSpc>
              <a:spcBef>
                <a:spcPts val="0"/>
              </a:spcBef>
              <a:spcAft>
                <a:spcPts val="100"/>
              </a:spcAft>
            </a:pPr>
            <a:r>
              <a:rPr lang="en-US" sz="3600" b="0">
                <a:latin typeface="Calibri" panose="020F0502020204030204" pitchFamily="34" charset="0"/>
                <a:ea typeface="SimSun" panose="02010600030101010101" pitchFamily="2" charset="-122"/>
                <a:cs typeface="Times New Roman" panose="02020603050405020304" charset="0"/>
              </a:rPr>
              <a:t>Ithan es un  hombre de unos 60 años, que creyó durante una campaña que la iglesia bautista hizo en su aniversario. Ithan tiene una discapacidad cognitiva moderada. Ithan tiene un temperamento amigable y una gran pasión por las cosas espirituales. Despues de los últ</a:t>
            </a:r>
            <a:r>
              <a:rPr lang="es-VE" altLang="en-US" sz="3600" b="0">
                <a:latin typeface="Calibri" panose="020F0502020204030204" pitchFamily="34" charset="0"/>
                <a:ea typeface="SimSun" panose="02010600030101010101" pitchFamily="2" charset="-122"/>
                <a:cs typeface="Times New Roman" panose="02020603050405020304" charset="0"/>
              </a:rPr>
              <a:t>I</a:t>
            </a:r>
            <a:r>
              <a:rPr lang="en-US" sz="3600" b="0">
                <a:latin typeface="Calibri" panose="020F0502020204030204" pitchFamily="34" charset="0"/>
                <a:ea typeface="SimSun" panose="02010600030101010101" pitchFamily="2" charset="-122"/>
                <a:cs typeface="Times New Roman" panose="02020603050405020304" charset="0"/>
              </a:rPr>
              <a:t>mos bautizos en la iglesia, Ithan quiere ser bautizado.</a:t>
            </a:r>
          </a:p>
          <a:p>
            <a:pPr indent="0">
              <a:lnSpc>
                <a:spcPct val="100000"/>
              </a:lnSpc>
              <a:spcBef>
                <a:spcPts val="0"/>
              </a:spcBef>
              <a:spcAft>
                <a:spcPts val="100"/>
              </a:spcAft>
            </a:pPr>
            <a:r>
              <a:rPr lang="en-US" sz="3600" b="0">
                <a:latin typeface="Calibri" panose="020F0502020204030204" pitchFamily="34" charset="0"/>
                <a:ea typeface="SimSun" panose="02010600030101010101" pitchFamily="2" charset="-122"/>
                <a:cs typeface="Times New Roman" panose="02020603050405020304" charset="0"/>
              </a:rPr>
              <a:t> </a:t>
            </a:r>
            <a:endParaRPr lang="en-US" sz="3600" b="0">
              <a:latin typeface="Calibri" panose="020F0502020204030204" pitchFamily="34" charset="0"/>
              <a:ea typeface="SimSun" panose="02010600030101010101" pitchFamily="2" charset="-122"/>
            </a:endParaRPr>
          </a:p>
          <a:p>
            <a:pPr indent="0">
              <a:lnSpc>
                <a:spcPct val="100000"/>
              </a:lnSpc>
              <a:spcBef>
                <a:spcPts val="0"/>
              </a:spcBef>
              <a:spcAft>
                <a:spcPts val="100"/>
              </a:spcAft>
            </a:pPr>
            <a:r>
              <a:rPr lang="en-US" sz="3600" b="1">
                <a:latin typeface="Calibri" panose="020F0502020204030204" pitchFamily="34" charset="0"/>
                <a:ea typeface="SimSun" panose="02010600030101010101" pitchFamily="2" charset="-122"/>
              </a:rPr>
              <a:t>¿Donde Ithan puede servir en el servicio cristiano en la iglesia bautista? ¿Qué puede hacer la iglesia </a:t>
            </a:r>
            <a:r>
              <a:rPr lang="es-VE" altLang="en-US" sz="3600" b="1">
                <a:latin typeface="Calibri" panose="020F0502020204030204" pitchFamily="34" charset="0"/>
                <a:ea typeface="SimSun" panose="02010600030101010101" pitchFamily="2" charset="-122"/>
              </a:rPr>
              <a:t>por</a:t>
            </a:r>
            <a:r>
              <a:rPr lang="en-US" sz="3600" b="1">
                <a:latin typeface="Calibri" panose="020F0502020204030204" pitchFamily="34" charset="0"/>
                <a:ea typeface="SimSun" panose="02010600030101010101" pitchFamily="2" charset="-122"/>
              </a:rPr>
              <a:t> Ithan?</a:t>
            </a:r>
            <a:endParaRPr lang="en-US" altLang="en-US" sz="3600" b="1">
              <a:latin typeface="Calibri" panose="020F0502020204030204" pitchFamily="34" charset="0"/>
              <a:ea typeface="SimSun" panose="02010600030101010101" pitchFamily="2" charset="-122"/>
            </a:endParaRPr>
          </a:p>
        </p:txBody>
      </p:sp>
      <p:sp>
        <p:nvSpPr>
          <p:cNvPr id="2" name="Cuadro de texto 1"/>
          <p:cNvSpPr txBox="1"/>
          <p:nvPr/>
        </p:nvSpPr>
        <p:spPr>
          <a:xfrm>
            <a:off x="1754505" y="252095"/>
            <a:ext cx="2403475" cy="829945"/>
          </a:xfrm>
          <a:prstGeom prst="rect">
            <a:avLst/>
          </a:prstGeom>
          <a:noFill/>
        </p:spPr>
        <p:txBody>
          <a:bodyPr wrap="none" rtlCol="0">
            <a:spAutoFit/>
          </a:bodyPr>
          <a:lstStyle/>
          <a:p>
            <a:pPr algn="l"/>
            <a:r>
              <a:rPr lang="en-US" sz="4800" b="1" u="sng">
                <a:latin typeface="Calibri" panose="020F0502020204030204" pitchFamily="34" charset="0"/>
                <a:ea typeface="SimSun" panose="02010600030101010101" pitchFamily="2" charset="-122"/>
                <a:cs typeface="Times New Roman" panose="02020603050405020304" charset="0"/>
                <a:sym typeface="+mn-ea"/>
              </a:rPr>
              <a:t>Caso  # 1</a:t>
            </a:r>
            <a:endParaRPr lang="en-US" altLang="en-US" sz="4800" b="1" u="sng">
              <a:latin typeface="Calibri" panose="020F0502020204030204" pitchFamily="34" charset="0"/>
              <a:ea typeface="SimSun" panose="02010600030101010101" pitchFamily="2" charset="-122"/>
              <a:cs typeface="Times New Roman" panose="02020603050405020304" charset="0"/>
              <a:sym typeface="+mn-ea"/>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Logo ESO 2023"/>
          <p:cNvPicPr>
            <a:picLocks noChangeAspect="1"/>
          </p:cNvPicPr>
          <p:nvPr/>
        </p:nvPicPr>
        <p:blipFill>
          <a:blip r:embed="rId2"/>
          <a:stretch>
            <a:fillRect/>
          </a:stretch>
        </p:blipFill>
        <p:spPr>
          <a:xfrm>
            <a:off x="10519410" y="-13970"/>
            <a:ext cx="1672590" cy="1795780"/>
          </a:xfrm>
          <a:prstGeom prst="rect">
            <a:avLst/>
          </a:prstGeom>
        </p:spPr>
      </p:pic>
      <p:sp>
        <p:nvSpPr>
          <p:cNvPr id="100" name="Cuadro de texto 99"/>
          <p:cNvSpPr txBox="1"/>
          <p:nvPr/>
        </p:nvSpPr>
        <p:spPr>
          <a:xfrm>
            <a:off x="162560" y="1583055"/>
            <a:ext cx="11895455" cy="5323205"/>
          </a:xfrm>
          <a:prstGeom prst="rect">
            <a:avLst/>
          </a:prstGeom>
          <a:noFill/>
          <a:ln w="9525">
            <a:noFill/>
          </a:ln>
        </p:spPr>
        <p:txBody>
          <a:bodyPr wrap="square">
            <a:spAutoFit/>
          </a:bodyPr>
          <a:lstStyle/>
          <a:p>
            <a:pPr indent="0"/>
            <a:r>
              <a:rPr lang="en-US" sz="3400" b="0">
                <a:latin typeface="Calibri" panose="020F0502020204030204" pitchFamily="34" charset="0"/>
                <a:ea typeface="SimSun" panose="02010600030101010101" pitchFamily="2" charset="-122"/>
                <a:cs typeface="Times New Roman" panose="02020603050405020304" charset="0"/>
              </a:rPr>
              <a:t>Zacarías es un hombre de unos 70 años. Zacarías fue un hermano muy activo y colaborador en la iglesia en los años pasados.  Ahora vive solo</a:t>
            </a:r>
            <a:r>
              <a:rPr lang="es-VE" altLang="en-US" sz="3400" b="0">
                <a:latin typeface="Calibri" panose="020F0502020204030204" pitchFamily="34" charset="0"/>
                <a:ea typeface="SimSun" panose="02010600030101010101" pitchFamily="2" charset="-122"/>
                <a:cs typeface="Times New Roman" panose="02020603050405020304" charset="0"/>
              </a:rPr>
              <a:t> despues de un</a:t>
            </a:r>
            <a:r>
              <a:rPr lang="en-US" sz="3400" b="0">
                <a:latin typeface="Calibri" panose="020F0502020204030204" pitchFamily="34" charset="0"/>
                <a:ea typeface="SimSun" panose="02010600030101010101" pitchFamily="2" charset="-122"/>
                <a:cs typeface="Times New Roman" panose="02020603050405020304" charset="0"/>
              </a:rPr>
              <a:t> divorc</a:t>
            </a:r>
            <a:r>
              <a:rPr lang="es-VE" altLang="en-US" sz="3400" b="0">
                <a:latin typeface="Calibri" panose="020F0502020204030204" pitchFamily="34" charset="0"/>
                <a:ea typeface="SimSun" panose="02010600030101010101" pitchFamily="2" charset="-122"/>
                <a:cs typeface="Times New Roman" panose="02020603050405020304" charset="0"/>
              </a:rPr>
              <a:t>i</a:t>
            </a:r>
            <a:r>
              <a:rPr lang="en-US" sz="3400" b="0">
                <a:latin typeface="Calibri" panose="020F0502020204030204" pitchFamily="34" charset="0"/>
                <a:ea typeface="SimSun" panose="02010600030101010101" pitchFamily="2" charset="-122"/>
                <a:cs typeface="Times New Roman" panose="02020603050405020304" charset="0"/>
              </a:rPr>
              <a:t>o.  Zacarías tiene una discapacidad auditiva producto de un accidente laboral. En el último año ha dejado de venir regularmente a las actividades de la iglesia. La pocas veces que viene, solo permanece poco tiempo en el culto dominical y no participa de la Escuela dominical.</a:t>
            </a:r>
          </a:p>
          <a:p>
            <a:pPr indent="0"/>
            <a:endParaRPr lang="en-US" sz="3400" b="0">
              <a:latin typeface="Calibri" panose="020F0502020204030204" pitchFamily="34" charset="0"/>
              <a:ea typeface="SimSun" panose="02010600030101010101" pitchFamily="2" charset="-122"/>
            </a:endParaRPr>
          </a:p>
          <a:p>
            <a:pPr indent="0"/>
            <a:r>
              <a:rPr lang="en-US" sz="3400" b="1">
                <a:latin typeface="Calibri" panose="020F0502020204030204" pitchFamily="34" charset="0"/>
                <a:ea typeface="SimSun" panose="02010600030101010101" pitchFamily="2" charset="-122"/>
              </a:rPr>
              <a:t>¿Donde Zacarías puede servir en el servicio cristiano de la iglesia bautista? ¿Qué puede hacer la iglesia </a:t>
            </a:r>
            <a:r>
              <a:rPr lang="es-VE" altLang="en-US" sz="3400" b="1">
                <a:latin typeface="Calibri" panose="020F0502020204030204" pitchFamily="34" charset="0"/>
                <a:ea typeface="SimSun" panose="02010600030101010101" pitchFamily="2" charset="-122"/>
              </a:rPr>
              <a:t>por</a:t>
            </a:r>
            <a:r>
              <a:rPr lang="en-US" sz="3400" b="1">
                <a:latin typeface="Calibri" panose="020F0502020204030204" pitchFamily="34" charset="0"/>
                <a:ea typeface="SimSun" panose="02010600030101010101" pitchFamily="2" charset="-122"/>
              </a:rPr>
              <a:t> Zacarías?</a:t>
            </a:r>
            <a:endParaRPr lang="en-US" altLang="en-US" sz="3400" b="1">
              <a:latin typeface="Calibri" panose="020F0502020204030204" pitchFamily="34" charset="0"/>
              <a:ea typeface="SimSun" panose="02010600030101010101" pitchFamily="2" charset="-122"/>
            </a:endParaRPr>
          </a:p>
        </p:txBody>
      </p:sp>
      <p:sp>
        <p:nvSpPr>
          <p:cNvPr id="2" name="Cuadro de texto 1"/>
          <p:cNvSpPr txBox="1"/>
          <p:nvPr/>
        </p:nvSpPr>
        <p:spPr>
          <a:xfrm>
            <a:off x="1053465" y="364490"/>
            <a:ext cx="2265680" cy="829945"/>
          </a:xfrm>
          <a:prstGeom prst="rect">
            <a:avLst/>
          </a:prstGeom>
          <a:noFill/>
        </p:spPr>
        <p:txBody>
          <a:bodyPr wrap="none" rtlCol="0">
            <a:spAutoFit/>
          </a:bodyPr>
          <a:lstStyle/>
          <a:p>
            <a:pPr algn="l"/>
            <a:r>
              <a:rPr lang="en-US" sz="4800" b="1" u="sng">
                <a:latin typeface="Calibri" panose="020F0502020204030204" pitchFamily="34" charset="0"/>
                <a:ea typeface="SimSun" panose="02010600030101010101" pitchFamily="2" charset="-122"/>
                <a:cs typeface="Times New Roman" panose="02020603050405020304" charset="0"/>
                <a:sym typeface="+mn-ea"/>
              </a:rPr>
              <a:t>Caso  #2</a:t>
            </a:r>
            <a:endParaRPr lang="en-US" altLang="en-US" sz="4800" b="1" u="sng">
              <a:latin typeface="Calibri" panose="020F0502020204030204" pitchFamily="34" charset="0"/>
              <a:ea typeface="SimSun" panose="02010600030101010101" pitchFamily="2" charset="-122"/>
              <a:cs typeface="Times New Roman" panose="02020603050405020304" charset="0"/>
              <a:sym typeface="+mn-ea"/>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Logo ESO 2023"/>
          <p:cNvPicPr>
            <a:picLocks noChangeAspect="1"/>
          </p:cNvPicPr>
          <p:nvPr/>
        </p:nvPicPr>
        <p:blipFill>
          <a:blip r:embed="rId2"/>
          <a:stretch>
            <a:fillRect/>
          </a:stretch>
        </p:blipFill>
        <p:spPr>
          <a:xfrm>
            <a:off x="10519410" y="-13970"/>
            <a:ext cx="1672590" cy="1795780"/>
          </a:xfrm>
          <a:prstGeom prst="rect">
            <a:avLst/>
          </a:prstGeom>
        </p:spPr>
      </p:pic>
      <p:sp>
        <p:nvSpPr>
          <p:cNvPr id="100" name="Cuadro de texto 99"/>
          <p:cNvSpPr txBox="1"/>
          <p:nvPr/>
        </p:nvSpPr>
        <p:spPr>
          <a:xfrm>
            <a:off x="97790" y="1781810"/>
            <a:ext cx="11838940" cy="5015865"/>
          </a:xfrm>
          <a:prstGeom prst="rect">
            <a:avLst/>
          </a:prstGeom>
          <a:noFill/>
          <a:ln w="9525">
            <a:noFill/>
          </a:ln>
        </p:spPr>
        <p:txBody>
          <a:bodyPr wrap="square">
            <a:spAutoFit/>
          </a:bodyPr>
          <a:lstStyle/>
          <a:p>
            <a:pPr indent="0"/>
            <a:r>
              <a:rPr lang="en-US" sz="3200" b="0">
                <a:latin typeface="Calibri" panose="020F0502020204030204" pitchFamily="34" charset="0"/>
                <a:ea typeface="SimSun" panose="02010600030101010101" pitchFamily="2" charset="-122"/>
                <a:cs typeface="Times New Roman" panose="02020603050405020304" charset="0"/>
              </a:rPr>
              <a:t>María, es una hermana de 60 años que ha perdido sus dos piernas por causa de la diabetes. Ahora usa una sillas de rueda para movilizarse. María tiene una voz preciosa y se sabe de memoria una gran cantidad de himnos. Maria en el pasado tenía una vida muy activa en la iglesia, en la cocina, con las damas y en el ministerio de oración. María ahora frecuenta muy poco la iglesia. Con su silla de ruedas le es difícil utilizar los baños del templo, también  sin ayuda no puede subir un par de gradas </a:t>
            </a:r>
            <a:r>
              <a:rPr lang="es-VE" altLang="en-US" sz="3200" b="0">
                <a:latin typeface="Calibri" panose="020F0502020204030204" pitchFamily="34" charset="0"/>
                <a:ea typeface="SimSun" panose="02010600030101010101" pitchFamily="2" charset="-122"/>
                <a:cs typeface="Times New Roman" panose="02020603050405020304" charset="0"/>
              </a:rPr>
              <a:t>o escalones </a:t>
            </a:r>
            <a:r>
              <a:rPr lang="en-US" sz="3200" b="0">
                <a:latin typeface="Calibri" panose="020F0502020204030204" pitchFamily="34" charset="0"/>
                <a:ea typeface="SimSun" panose="02010600030101010101" pitchFamily="2" charset="-122"/>
                <a:cs typeface="Times New Roman" panose="02020603050405020304" charset="0"/>
              </a:rPr>
              <a:t>para entrar al templo.</a:t>
            </a:r>
            <a:endParaRPr lang="en-US" sz="3200" b="0">
              <a:latin typeface="Calibri" panose="020F0502020204030204" pitchFamily="34" charset="0"/>
              <a:ea typeface="SimSun" panose="02010600030101010101" pitchFamily="2" charset="-122"/>
            </a:endParaRPr>
          </a:p>
          <a:p>
            <a:pPr indent="0"/>
            <a:r>
              <a:rPr lang="en-US" sz="3200" b="1">
                <a:latin typeface="Calibri" panose="020F0502020204030204" pitchFamily="34" charset="0"/>
                <a:ea typeface="SimSun" panose="02010600030101010101" pitchFamily="2" charset="-122"/>
              </a:rPr>
              <a:t>¿Donde María puede servir en el servicio cristiano de la iglesia bautista? ¿Qué puede hacer la iglesia</a:t>
            </a:r>
            <a:r>
              <a:rPr lang="es-VE" altLang="en-US" sz="3200" b="1">
                <a:latin typeface="Calibri" panose="020F0502020204030204" pitchFamily="34" charset="0"/>
                <a:ea typeface="SimSun" panose="02010600030101010101" pitchFamily="2" charset="-122"/>
              </a:rPr>
              <a:t> por</a:t>
            </a:r>
            <a:r>
              <a:rPr lang="en-US" sz="3200" b="1">
                <a:latin typeface="Calibri" panose="020F0502020204030204" pitchFamily="34" charset="0"/>
                <a:ea typeface="SimSun" panose="02010600030101010101" pitchFamily="2" charset="-122"/>
              </a:rPr>
              <a:t> María?</a:t>
            </a:r>
            <a:endParaRPr lang="en-US" altLang="en-US" sz="3200" b="1">
              <a:latin typeface="Calibri" panose="020F0502020204030204" pitchFamily="34" charset="0"/>
              <a:ea typeface="SimSun" panose="02010600030101010101" pitchFamily="2" charset="-122"/>
            </a:endParaRPr>
          </a:p>
        </p:txBody>
      </p:sp>
      <p:sp>
        <p:nvSpPr>
          <p:cNvPr id="2" name="Cuadro de texto 1"/>
          <p:cNvSpPr txBox="1"/>
          <p:nvPr/>
        </p:nvSpPr>
        <p:spPr>
          <a:xfrm>
            <a:off x="1040130" y="405130"/>
            <a:ext cx="2218055" cy="768350"/>
          </a:xfrm>
          <a:prstGeom prst="rect">
            <a:avLst/>
          </a:prstGeom>
          <a:noFill/>
        </p:spPr>
        <p:txBody>
          <a:bodyPr wrap="none" rtlCol="0">
            <a:spAutoFit/>
          </a:bodyPr>
          <a:lstStyle/>
          <a:p>
            <a:pPr algn="l"/>
            <a:r>
              <a:rPr lang="en-US" sz="4400" b="1" u="sng">
                <a:latin typeface="Calibri" panose="020F0502020204030204" pitchFamily="34" charset="0"/>
                <a:ea typeface="SimSun" panose="02010600030101010101" pitchFamily="2" charset="-122"/>
                <a:cs typeface="Times New Roman" panose="02020603050405020304" charset="0"/>
                <a:sym typeface="+mn-ea"/>
              </a:rPr>
              <a:t>Caso  #</a:t>
            </a:r>
            <a:r>
              <a:rPr lang="es-VE" altLang="en-US" sz="4400" b="1" u="sng">
                <a:latin typeface="Calibri" panose="020F0502020204030204" pitchFamily="34" charset="0"/>
                <a:ea typeface="SimSun" panose="02010600030101010101" pitchFamily="2" charset="-122"/>
                <a:cs typeface="Times New Roman" panose="02020603050405020304" charset="0"/>
                <a:sym typeface="+mn-ea"/>
              </a:rPr>
              <a:t> 3</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s-VE" altLang="zh-CN" sz="7200" dirty="0" smtClean="0"/>
              <a:t>Definiciones</a:t>
            </a:r>
          </a:p>
        </p:txBody>
      </p:sp>
      <p:sp>
        <p:nvSpPr>
          <p:cNvPr id="3" name="Cuadro de texto 2"/>
          <p:cNvSpPr txBox="1"/>
          <p:nvPr/>
        </p:nvSpPr>
        <p:spPr>
          <a:xfrm>
            <a:off x="379730" y="1781810"/>
            <a:ext cx="11431905" cy="4892675"/>
          </a:xfrm>
          <a:prstGeom prst="rect">
            <a:avLst/>
          </a:prstGeom>
          <a:noFill/>
          <a:ln w="9525">
            <a:noFill/>
          </a:ln>
        </p:spPr>
        <p:txBody>
          <a:bodyPr wrap="square">
            <a:spAutoFit/>
          </a:bodyPr>
          <a:lstStyle/>
          <a:p>
            <a:pPr indent="0">
              <a:lnSpc>
                <a:spcPct val="150000"/>
              </a:lnSpc>
            </a:pPr>
            <a:r>
              <a:rPr lang="en-US" sz="4800" b="1">
                <a:latin typeface="Calibri" panose="020F0502020204030204" pitchFamily="34" charset="0"/>
                <a:ea typeface="SimSun" panose="02010600030101010101" pitchFamily="2" charset="-122"/>
                <a:cs typeface="Times New Roman" panose="02020603050405020304" charset="0"/>
              </a:rPr>
              <a:t>3.- PARADIGMA</a:t>
            </a:r>
          </a:p>
          <a:p>
            <a:pPr indent="0">
              <a:lnSpc>
                <a:spcPct val="150000"/>
              </a:lnSpc>
            </a:pPr>
            <a:r>
              <a:rPr lang="es-VE" altLang="en-US" sz="4000" b="1">
                <a:latin typeface="Calibri" panose="020F0502020204030204" pitchFamily="34" charset="0"/>
                <a:ea typeface="SimSun" panose="02010600030101010101" pitchFamily="2" charset="-122"/>
                <a:cs typeface="Times New Roman" panose="02020603050405020304" charset="0"/>
              </a:rPr>
              <a:t>	</a:t>
            </a:r>
            <a:r>
              <a:rPr lang="en-US" altLang="en-US" sz="4000" b="1">
                <a:latin typeface="Calibri" panose="020F0502020204030204" pitchFamily="34" charset="0"/>
                <a:ea typeface="SimSun" panose="02010600030101010101" pitchFamily="2" charset="-122"/>
                <a:cs typeface="Times New Roman" panose="02020603050405020304" charset="0"/>
              </a:rPr>
              <a:t>Es una Teoría o conjunto de teorías cuyo núcleo </a:t>
            </a:r>
            <a:r>
              <a:rPr lang="es-VE" altLang="en-US" sz="4000" b="1">
                <a:latin typeface="Calibri" panose="020F0502020204030204" pitchFamily="34" charset="0"/>
                <a:ea typeface="SimSun" panose="02010600030101010101" pitchFamily="2" charset="-122"/>
                <a:cs typeface="Times New Roman" panose="02020603050405020304" charset="0"/>
              </a:rPr>
              <a:t>	</a:t>
            </a:r>
            <a:r>
              <a:rPr lang="en-US" altLang="en-US" sz="4000" b="1">
                <a:latin typeface="Calibri" panose="020F0502020204030204" pitchFamily="34" charset="0"/>
                <a:ea typeface="SimSun" panose="02010600030101010101" pitchFamily="2" charset="-122"/>
                <a:cs typeface="Times New Roman" panose="02020603050405020304" charset="0"/>
              </a:rPr>
              <a:t>central se acepta sin cuestionar y que suministra </a:t>
            </a:r>
            <a:r>
              <a:rPr lang="es-VE" altLang="en-US" sz="4000" b="1">
                <a:latin typeface="Calibri" panose="020F0502020204030204" pitchFamily="34" charset="0"/>
                <a:ea typeface="SimSun" panose="02010600030101010101" pitchFamily="2" charset="-122"/>
                <a:cs typeface="Times New Roman" panose="02020603050405020304" charset="0"/>
              </a:rPr>
              <a:t>	</a:t>
            </a:r>
            <a:r>
              <a:rPr lang="en-US" altLang="en-US" sz="4000" b="1">
                <a:latin typeface="Calibri" panose="020F0502020204030204" pitchFamily="34" charset="0"/>
                <a:ea typeface="SimSun" panose="02010600030101010101" pitchFamily="2" charset="-122"/>
                <a:cs typeface="Times New Roman" panose="02020603050405020304" charset="0"/>
              </a:rPr>
              <a:t>la base y modelo para resolver problemas y </a:t>
            </a:r>
            <a:r>
              <a:rPr lang="es-VE" altLang="en-US" sz="4000" b="1">
                <a:latin typeface="Calibri" panose="020F0502020204030204" pitchFamily="34" charset="0"/>
                <a:ea typeface="SimSun" panose="02010600030101010101" pitchFamily="2" charset="-122"/>
                <a:cs typeface="Times New Roman" panose="02020603050405020304" charset="0"/>
              </a:rPr>
              <a:t>	</a:t>
            </a:r>
            <a:r>
              <a:rPr lang="en-US" altLang="en-US" sz="4000" b="1">
                <a:latin typeface="Calibri" panose="020F0502020204030204" pitchFamily="34" charset="0"/>
                <a:ea typeface="SimSun" panose="02010600030101010101" pitchFamily="2" charset="-122"/>
                <a:cs typeface="Times New Roman" panose="02020603050405020304" charset="0"/>
              </a:rPr>
              <a:t>avanzar al conocimiento .</a:t>
            </a:r>
          </a:p>
        </p:txBody>
      </p:sp>
      <p:pic>
        <p:nvPicPr>
          <p:cNvPr id="6" name="Imagen 5" descr="Logo ESO 2023"/>
          <p:cNvPicPr>
            <a:picLocks noChangeAspect="1"/>
          </p:cNvPicPr>
          <p:nvPr/>
        </p:nvPicPr>
        <p:blipFill>
          <a:blip r:embed="rId2"/>
          <a:stretch>
            <a:fillRect/>
          </a:stretch>
        </p:blipFill>
        <p:spPr>
          <a:xfrm>
            <a:off x="10519410" y="-13970"/>
            <a:ext cx="1672590" cy="179578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 de texto 2"/>
          <p:cNvSpPr txBox="1"/>
          <p:nvPr/>
        </p:nvSpPr>
        <p:spPr>
          <a:xfrm>
            <a:off x="358775" y="1781810"/>
            <a:ext cx="11445875" cy="3969385"/>
          </a:xfrm>
          <a:prstGeom prst="rect">
            <a:avLst/>
          </a:prstGeom>
          <a:noFill/>
          <a:ln w="9525">
            <a:noFill/>
          </a:ln>
        </p:spPr>
        <p:txBody>
          <a:bodyPr wrap="square">
            <a:spAutoFit/>
          </a:bodyPr>
          <a:lstStyle/>
          <a:p>
            <a:pPr indent="0">
              <a:lnSpc>
                <a:spcPct val="150000"/>
              </a:lnSpc>
            </a:pPr>
            <a:r>
              <a:rPr lang="en-US" sz="4800" b="1">
                <a:latin typeface="Calibri" panose="020F0502020204030204" pitchFamily="34" charset="0"/>
                <a:ea typeface="SimSun" panose="02010600030101010101" pitchFamily="2" charset="-122"/>
                <a:cs typeface="Times New Roman" panose="02020603050405020304" charset="0"/>
              </a:rPr>
              <a:t>4.- SERVICIO CRISTIANO</a:t>
            </a:r>
          </a:p>
          <a:p>
            <a:pPr indent="0">
              <a:lnSpc>
                <a:spcPct val="150000"/>
              </a:lnSpc>
            </a:pPr>
            <a:r>
              <a:rPr lang="es-VE" altLang="en-US" sz="4000" b="1">
                <a:latin typeface="Calibri" panose="020F0502020204030204" pitchFamily="34" charset="0"/>
                <a:ea typeface="SimSun" panose="02010600030101010101" pitchFamily="2" charset="-122"/>
                <a:cs typeface="Times New Roman" panose="02020603050405020304" charset="0"/>
              </a:rPr>
              <a:t>	</a:t>
            </a:r>
            <a:r>
              <a:rPr lang="en-US" altLang="en-US" sz="4000" b="1">
                <a:latin typeface="Calibri" panose="020F0502020204030204" pitchFamily="34" charset="0"/>
                <a:ea typeface="SimSun" panose="02010600030101010101" pitchFamily="2" charset="-122"/>
                <a:cs typeface="Times New Roman" panose="02020603050405020304" charset="0"/>
              </a:rPr>
              <a:t>es prestar la ayuda a quienes lo necesitan, </a:t>
            </a:r>
            <a:r>
              <a:rPr lang="es-VE" altLang="en-US" sz="4000" b="1">
                <a:latin typeface="Calibri" panose="020F0502020204030204" pitchFamily="34" charset="0"/>
                <a:ea typeface="SimSun" panose="02010600030101010101" pitchFamily="2" charset="-122"/>
                <a:cs typeface="Times New Roman" panose="02020603050405020304" charset="0"/>
              </a:rPr>
              <a:t>	</a:t>
            </a:r>
            <a:r>
              <a:rPr lang="en-US" altLang="en-US" sz="4000" b="1">
                <a:latin typeface="Calibri" panose="020F0502020204030204" pitchFamily="34" charset="0"/>
                <a:ea typeface="SimSun" panose="02010600030101010101" pitchFamily="2" charset="-122"/>
                <a:cs typeface="Times New Roman" panose="02020603050405020304" charset="0"/>
              </a:rPr>
              <a:t>motivado por el amor genuino que se siente por </a:t>
            </a:r>
            <a:r>
              <a:rPr lang="es-VE" altLang="en-US" sz="4000" b="1">
                <a:latin typeface="Calibri" panose="020F0502020204030204" pitchFamily="34" charset="0"/>
                <a:ea typeface="SimSun" panose="02010600030101010101" pitchFamily="2" charset="-122"/>
                <a:cs typeface="Times New Roman" panose="02020603050405020304" charset="0"/>
              </a:rPr>
              <a:t>	</a:t>
            </a:r>
            <a:r>
              <a:rPr lang="en-US" altLang="en-US" sz="4000" b="1">
                <a:latin typeface="Calibri" panose="020F0502020204030204" pitchFamily="34" charset="0"/>
                <a:ea typeface="SimSun" panose="02010600030101010101" pitchFamily="2" charset="-122"/>
                <a:cs typeface="Times New Roman" panose="02020603050405020304" charset="0"/>
              </a:rPr>
              <a:t>Jesucristo</a:t>
            </a:r>
          </a:p>
        </p:txBody>
      </p:sp>
      <p:pic>
        <p:nvPicPr>
          <p:cNvPr id="6" name="Imagen 5" descr="Logo ESO 2023"/>
          <p:cNvPicPr>
            <a:picLocks noChangeAspect="1"/>
          </p:cNvPicPr>
          <p:nvPr/>
        </p:nvPicPr>
        <p:blipFill>
          <a:blip r:embed="rId2"/>
          <a:stretch>
            <a:fillRect/>
          </a:stretch>
        </p:blipFill>
        <p:spPr>
          <a:xfrm>
            <a:off x="10519410" y="-13970"/>
            <a:ext cx="1672590" cy="179578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 de texto 2"/>
          <p:cNvSpPr txBox="1"/>
          <p:nvPr/>
        </p:nvSpPr>
        <p:spPr>
          <a:xfrm>
            <a:off x="358775" y="1781810"/>
            <a:ext cx="11445875" cy="4451350"/>
          </a:xfrm>
          <a:prstGeom prst="rect">
            <a:avLst/>
          </a:prstGeom>
          <a:noFill/>
          <a:ln w="9525">
            <a:noFill/>
          </a:ln>
        </p:spPr>
        <p:txBody>
          <a:bodyPr wrap="square">
            <a:spAutoFit/>
          </a:bodyPr>
          <a:lstStyle/>
          <a:p>
            <a:pPr marL="571500" indent="-571500">
              <a:lnSpc>
                <a:spcPct val="110000"/>
              </a:lnSpc>
              <a:spcBef>
                <a:spcPts val="0"/>
              </a:spcBef>
              <a:spcAft>
                <a:spcPts val="3000"/>
              </a:spcAft>
              <a:buFont typeface="Wingdings" panose="05000000000000000000" charset="0"/>
              <a:buChar char="Ø"/>
            </a:pPr>
            <a:r>
              <a:rPr lang="es-VE" altLang="en-US" sz="4000" b="1">
                <a:latin typeface="Calibri" panose="020F0502020204030204" pitchFamily="34" charset="0"/>
                <a:ea typeface="SimSun" panose="02010600030101010101" pitchFamily="2" charset="-122"/>
                <a:cs typeface="Times New Roman" panose="02020603050405020304" charset="0"/>
              </a:rPr>
              <a:t>	</a:t>
            </a:r>
            <a:r>
              <a:rPr lang="es-VE" altLang="en-US" sz="3200" b="1">
                <a:latin typeface="Calibri" panose="020F0502020204030204" pitchFamily="34" charset="0"/>
                <a:ea typeface="SimSun" panose="02010600030101010101" pitchFamily="2" charset="-122"/>
                <a:cs typeface="Times New Roman" panose="02020603050405020304" charset="0"/>
              </a:rPr>
              <a:t>Partiendo de este punto, el servicio cristiano es prestar ayuda los de adentro de la congregación, como a los de afuera de la congregación.</a:t>
            </a:r>
          </a:p>
          <a:p>
            <a:pPr marL="571500" indent="-571500">
              <a:lnSpc>
                <a:spcPct val="150000"/>
              </a:lnSpc>
              <a:buFont typeface="Wingdings" panose="05000000000000000000" charset="0"/>
              <a:buChar char="Ø"/>
            </a:pPr>
            <a:r>
              <a:rPr lang="en-US" altLang="en-US" sz="3200" b="1">
                <a:latin typeface="Calibri" panose="020F0502020204030204" pitchFamily="34" charset="0"/>
                <a:ea typeface="SimSun" panose="02010600030101010101" pitchFamily="2" charset="-122"/>
                <a:cs typeface="Times New Roman" panose="02020603050405020304" charset="0"/>
              </a:rPr>
              <a:t>La ayuda a los de adentro de la congregación es para su edificación y la ayuda para los de afuera de la congregación, es para que lleguen a conocer a Jesucristo.</a:t>
            </a:r>
          </a:p>
        </p:txBody>
      </p:sp>
      <p:pic>
        <p:nvPicPr>
          <p:cNvPr id="6" name="Imagen 5" descr="Logo ESO 2023"/>
          <p:cNvPicPr>
            <a:picLocks noChangeAspect="1"/>
          </p:cNvPicPr>
          <p:nvPr/>
        </p:nvPicPr>
        <p:blipFill>
          <a:blip r:embed="rId2"/>
          <a:stretch>
            <a:fillRect/>
          </a:stretch>
        </p:blipFill>
        <p:spPr>
          <a:xfrm>
            <a:off x="10519410" y="-13970"/>
            <a:ext cx="1672590" cy="1795780"/>
          </a:xfrm>
          <a:prstGeom prst="rect">
            <a:avLst/>
          </a:prstGeom>
        </p:spPr>
      </p:pic>
      <p:sp>
        <p:nvSpPr>
          <p:cNvPr id="5" name="Cuadro de texto 4"/>
          <p:cNvSpPr txBox="1"/>
          <p:nvPr/>
        </p:nvSpPr>
        <p:spPr>
          <a:xfrm>
            <a:off x="688340" y="125730"/>
            <a:ext cx="6215380" cy="1198880"/>
          </a:xfrm>
          <a:prstGeom prst="rect">
            <a:avLst/>
          </a:prstGeom>
          <a:noFill/>
        </p:spPr>
        <p:txBody>
          <a:bodyPr wrap="none" rtlCol="0">
            <a:spAutoFit/>
          </a:bodyPr>
          <a:lstStyle/>
          <a:p>
            <a:pPr indent="0" algn="l">
              <a:lnSpc>
                <a:spcPct val="150000"/>
              </a:lnSpc>
            </a:pPr>
            <a:r>
              <a:rPr lang="en-US" sz="4800" b="1">
                <a:latin typeface="Calibri" panose="020F0502020204030204" pitchFamily="34" charset="0"/>
                <a:ea typeface="SimSun" panose="02010600030101010101" pitchFamily="2" charset="-122"/>
                <a:cs typeface="Times New Roman" panose="02020603050405020304" charset="0"/>
                <a:sym typeface="+mn-ea"/>
              </a:rPr>
              <a:t>4.- SERVICIO CRISTIANO</a:t>
            </a:r>
            <a:endParaRPr lang="en-US" altLang="en-US" sz="4800" b="1">
              <a:latin typeface="Calibri" panose="020F0502020204030204" pitchFamily="34" charset="0"/>
              <a:ea typeface="SimSun"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 de texto 2"/>
          <p:cNvSpPr txBox="1"/>
          <p:nvPr/>
        </p:nvSpPr>
        <p:spPr>
          <a:xfrm>
            <a:off x="372745" y="1781810"/>
            <a:ext cx="11445875" cy="768350"/>
          </a:xfrm>
          <a:prstGeom prst="rect">
            <a:avLst/>
          </a:prstGeom>
          <a:noFill/>
          <a:ln w="9525">
            <a:noFill/>
          </a:ln>
        </p:spPr>
        <p:txBody>
          <a:bodyPr wrap="square">
            <a:spAutoFit/>
          </a:bodyPr>
          <a:lstStyle/>
          <a:p>
            <a:pPr indent="0">
              <a:lnSpc>
                <a:spcPct val="110000"/>
              </a:lnSpc>
              <a:spcBef>
                <a:spcPts val="0"/>
              </a:spcBef>
              <a:spcAft>
                <a:spcPts val="3000"/>
              </a:spcAft>
              <a:buNone/>
            </a:pPr>
            <a:r>
              <a:rPr lang="es-VE" altLang="en-US" sz="4000" b="1">
                <a:latin typeface="Calibri" panose="020F0502020204030204" pitchFamily="34" charset="0"/>
                <a:ea typeface="SimSun" panose="02010600030101010101" pitchFamily="2" charset="-122"/>
                <a:cs typeface="Times New Roman" panose="02020603050405020304" charset="0"/>
              </a:rPr>
              <a:t>1.- Un siervo se humilla y espera que Dios le exalte.</a:t>
            </a:r>
            <a:endParaRPr lang="en-US" altLang="en-US" sz="3200" b="1">
              <a:latin typeface="Calibri" panose="020F0502020204030204" pitchFamily="34" charset="0"/>
              <a:ea typeface="SimSun" panose="02010600030101010101" pitchFamily="2" charset="-122"/>
              <a:cs typeface="Times New Roman" panose="02020603050405020304" charset="0"/>
            </a:endParaRPr>
          </a:p>
        </p:txBody>
      </p:sp>
      <p:pic>
        <p:nvPicPr>
          <p:cNvPr id="6" name="Imagen 5" descr="Logo ESO 2023"/>
          <p:cNvPicPr>
            <a:picLocks noChangeAspect="1"/>
          </p:cNvPicPr>
          <p:nvPr/>
        </p:nvPicPr>
        <p:blipFill>
          <a:blip r:embed="rId2"/>
          <a:stretch>
            <a:fillRect/>
          </a:stretch>
        </p:blipFill>
        <p:spPr>
          <a:xfrm>
            <a:off x="10519410" y="-13970"/>
            <a:ext cx="1672590" cy="1795780"/>
          </a:xfrm>
          <a:prstGeom prst="rect">
            <a:avLst/>
          </a:prstGeom>
        </p:spPr>
      </p:pic>
      <p:sp>
        <p:nvSpPr>
          <p:cNvPr id="100" name="Cuadro de texto 99"/>
          <p:cNvSpPr txBox="1"/>
          <p:nvPr/>
        </p:nvSpPr>
        <p:spPr>
          <a:xfrm>
            <a:off x="989965" y="2862580"/>
            <a:ext cx="10619105" cy="3415030"/>
          </a:xfrm>
          <a:prstGeom prst="rect">
            <a:avLst/>
          </a:prstGeom>
          <a:noFill/>
          <a:ln w="9525">
            <a:noFill/>
          </a:ln>
        </p:spPr>
        <p:txBody>
          <a:bodyPr wrap="square">
            <a:spAutoFit/>
          </a:bodyPr>
          <a:lstStyle/>
          <a:p>
            <a:pPr marL="266700" indent="-266700"/>
            <a:r>
              <a:rPr lang="en-US" sz="3600" b="0">
                <a:latin typeface="Calibri" panose="020F0502020204030204" pitchFamily="34" charset="0"/>
                <a:ea typeface="SimSun" panose="02010600030101010101" pitchFamily="2" charset="-122"/>
                <a:cs typeface="Times New Roman" panose="02020603050405020304" charset="0"/>
              </a:rPr>
              <a:t>Filipenses 2:5-8.</a:t>
            </a:r>
            <a:r>
              <a:rPr lang="en-US" sz="3600" b="0" i="1">
                <a:latin typeface="Calibri" panose="020F0502020204030204" pitchFamily="34" charset="0"/>
                <a:ea typeface="SimSun" panose="02010600030101010101" pitchFamily="2" charset="-122"/>
              </a:rPr>
              <a:t>”</a:t>
            </a:r>
            <a:r>
              <a:rPr lang="en-US" sz="3600" b="0" i="1" baseline="30000">
                <a:latin typeface="Calibri" panose="020F0502020204030204" pitchFamily="34" charset="0"/>
                <a:ea typeface="SimSun" panose="02010600030101010101" pitchFamily="2" charset="-122"/>
                <a:cs typeface="Times New Roman" panose="02020603050405020304" charset="0"/>
              </a:rPr>
              <a:t>5</a:t>
            </a:r>
            <a:r>
              <a:rPr lang="en-US" sz="3600" b="0" i="1">
                <a:latin typeface="Calibri" panose="020F0502020204030204" pitchFamily="34" charset="0"/>
                <a:ea typeface="SimSun" panose="02010600030101010101" pitchFamily="2" charset="-122"/>
                <a:cs typeface="Times New Roman" panose="02020603050405020304" charset="0"/>
              </a:rPr>
              <a:t>Haya, pues, en vosotros este sentir que hubo también en Cristo Jesús, el cual, siendo en forma de Dios, no estimó el ser igual a Dios como cosa a que aferrarse... </a:t>
            </a:r>
            <a:r>
              <a:rPr lang="en-US" sz="3600" b="0" i="1" baseline="30000">
                <a:latin typeface="Calibri" panose="020F0502020204030204" pitchFamily="34" charset="0"/>
                <a:ea typeface="SimSun" panose="02010600030101010101" pitchFamily="2" charset="-122"/>
                <a:cs typeface="Times New Roman" panose="02020603050405020304" charset="0"/>
              </a:rPr>
              <a:t>7</a:t>
            </a:r>
            <a:r>
              <a:rPr lang="en-US" sz="3600" b="0" i="1">
                <a:latin typeface="Calibri" panose="020F0502020204030204" pitchFamily="34" charset="0"/>
                <a:ea typeface="SimSun" panose="02010600030101010101" pitchFamily="2" charset="-122"/>
                <a:cs typeface="Times New Roman" panose="02020603050405020304" charset="0"/>
              </a:rPr>
              <a:t>y estando en la condición de hombre, se humilló a si mismo, haciéndose obediente hasta la muerte, y muerte de cruz”</a:t>
            </a:r>
            <a:endParaRPr lang="en-US" altLang="en-US" sz="3600" b="0" i="1">
              <a:latin typeface="Calibri" panose="020F0502020204030204" pitchFamily="34" charset="0"/>
              <a:ea typeface="SimSun"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雅黑细">
      <a:majorFont>
        <a:latin typeface="Calibri Light"/>
        <a:ea typeface="Arial"/>
        <a:cs typeface=""/>
      </a:majorFont>
      <a:minorFont>
        <a:latin typeface="Calibri"/>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Ari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Ari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TotalTime>
  <Words>3175</Words>
  <Application>Microsoft Office PowerPoint</Application>
  <PresentationFormat>Panorámica</PresentationFormat>
  <Paragraphs>163</Paragraphs>
  <Slides>56</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56</vt:i4>
      </vt:variant>
    </vt:vector>
  </HeadingPairs>
  <TitlesOfParts>
    <vt:vector size="64" baseType="lpstr">
      <vt:lpstr>SimSun</vt:lpstr>
      <vt:lpstr>Arial</vt:lpstr>
      <vt:lpstr>Calibri</vt:lpstr>
      <vt:lpstr>Calibri Light</vt:lpstr>
      <vt:lpstr>Segoe Print</vt:lpstr>
      <vt:lpstr>Times New Roman</vt:lpstr>
      <vt:lpstr>Wingdings</vt:lpstr>
      <vt:lpstr>Office Theme</vt:lpstr>
      <vt:lpstr>Presentación de PowerPoint</vt:lpstr>
      <vt:lpstr>Presentación de PowerPoint</vt:lpstr>
      <vt:lpstr>Definiciones</vt:lpstr>
      <vt:lpstr>Definiciones</vt:lpstr>
      <vt:lpstr>Definiciones</vt:lpstr>
      <vt:lpstr>Definiciones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 LA COMPASIÓN Y LA GRACIA, CONSOLIDA EL SERVICIO CRISTIANO.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annjo</dc:creator>
  <cp:lastModifiedBy>rlares</cp:lastModifiedBy>
  <cp:revision>111</cp:revision>
  <dcterms:created xsi:type="dcterms:W3CDTF">2015-10-06T12:45:00Z</dcterms:created>
  <dcterms:modified xsi:type="dcterms:W3CDTF">2023-03-21T09:09:56Z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3082-11.2.0.11486</vt:lpwstr>
  </property>
  <property fmtid="{D5CDD505-2E9C-101B-9397-08002B2CF9AE}" pid="3" name="ICV">
    <vt:lpwstr>AD379BB174844DA9ADE4CAE310441E6B</vt:lpwstr>
  </property>
</Properties>
</file>